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6" d="100"/>
          <a:sy n="116" d="100"/>
        </p:scale>
        <p:origin x="-1494" y="-6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ika Toldova Costa" userId="b2ca783a640c8150" providerId="LiveId" clId="{EEF9E904-1152-46A2-B3DC-81E44986AF9E}"/>
    <pc:docChg chg="custSel modSld">
      <pc:chgData name="Ivika Toldova Costa" userId="b2ca783a640c8150" providerId="LiveId" clId="{EEF9E904-1152-46A2-B3DC-81E44986AF9E}" dt="2020-10-17T17:38:29.235" v="357" actId="207"/>
      <pc:docMkLst>
        <pc:docMk/>
      </pc:docMkLst>
      <pc:sldChg chg="modSp mod">
        <pc:chgData name="Ivika Toldova Costa" userId="b2ca783a640c8150" providerId="LiveId" clId="{EEF9E904-1152-46A2-B3DC-81E44986AF9E}" dt="2020-10-17T17:01:08.404" v="42" actId="400"/>
        <pc:sldMkLst>
          <pc:docMk/>
          <pc:sldMk cId="0" sldId="257"/>
        </pc:sldMkLst>
        <pc:spChg chg="mod">
          <ac:chgData name="Ivika Toldova Costa" userId="b2ca783a640c8150" providerId="LiveId" clId="{EEF9E904-1152-46A2-B3DC-81E44986AF9E}" dt="2020-10-17T17:01:08.404" v="42" actId="400"/>
          <ac:spMkLst>
            <pc:docMk/>
            <pc:sldMk cId="0" sldId="257"/>
            <ac:spMk id="62" creationId="{00000000-0000-0000-0000-000000000000}"/>
          </ac:spMkLst>
        </pc:spChg>
      </pc:sldChg>
      <pc:sldChg chg="modSp mod">
        <pc:chgData name="Ivika Toldova Costa" userId="b2ca783a640c8150" providerId="LiveId" clId="{EEF9E904-1152-46A2-B3DC-81E44986AF9E}" dt="2020-10-17T17:02:20.770" v="52" actId="207"/>
        <pc:sldMkLst>
          <pc:docMk/>
          <pc:sldMk cId="3783868839" sldId="258"/>
        </pc:sldMkLst>
        <pc:spChg chg="mod">
          <ac:chgData name="Ivika Toldova Costa" userId="b2ca783a640c8150" providerId="LiveId" clId="{EEF9E904-1152-46A2-B3DC-81E44986AF9E}" dt="2020-10-17T17:02:20.770" v="52" actId="207"/>
          <ac:spMkLst>
            <pc:docMk/>
            <pc:sldMk cId="3783868839" sldId="258"/>
            <ac:spMk id="3" creationId="{00000000-0000-0000-0000-000000000000}"/>
          </ac:spMkLst>
        </pc:spChg>
      </pc:sldChg>
      <pc:sldChg chg="modSp mod">
        <pc:chgData name="Ivika Toldova Costa" userId="b2ca783a640c8150" providerId="LiveId" clId="{EEF9E904-1152-46A2-B3DC-81E44986AF9E}" dt="2020-10-17T17:06:09.976" v="131" actId="400"/>
        <pc:sldMkLst>
          <pc:docMk/>
          <pc:sldMk cId="1431420891" sldId="259"/>
        </pc:sldMkLst>
        <pc:spChg chg="mod">
          <ac:chgData name="Ivika Toldova Costa" userId="b2ca783a640c8150" providerId="LiveId" clId="{EEF9E904-1152-46A2-B3DC-81E44986AF9E}" dt="2020-10-17T17:06:09.976" v="131" actId="400"/>
          <ac:spMkLst>
            <pc:docMk/>
            <pc:sldMk cId="1431420891" sldId="259"/>
            <ac:spMk id="3" creationId="{00000000-0000-0000-0000-000000000000}"/>
          </ac:spMkLst>
        </pc:spChg>
      </pc:sldChg>
      <pc:sldChg chg="modSp mod">
        <pc:chgData name="Ivika Toldova Costa" userId="b2ca783a640c8150" providerId="LiveId" clId="{EEF9E904-1152-46A2-B3DC-81E44986AF9E}" dt="2020-10-17T17:20:24.016" v="231" actId="20577"/>
        <pc:sldMkLst>
          <pc:docMk/>
          <pc:sldMk cId="1355197145" sldId="260"/>
        </pc:sldMkLst>
        <pc:spChg chg="mod">
          <ac:chgData name="Ivika Toldova Costa" userId="b2ca783a640c8150" providerId="LiveId" clId="{EEF9E904-1152-46A2-B3DC-81E44986AF9E}" dt="2020-10-17T17:20:24.016" v="231" actId="20577"/>
          <ac:spMkLst>
            <pc:docMk/>
            <pc:sldMk cId="1355197145" sldId="260"/>
            <ac:spMk id="3" creationId="{00000000-0000-0000-0000-000000000000}"/>
          </ac:spMkLst>
        </pc:spChg>
      </pc:sldChg>
      <pc:sldChg chg="modSp mod">
        <pc:chgData name="Ivika Toldova Costa" userId="b2ca783a640c8150" providerId="LiveId" clId="{EEF9E904-1152-46A2-B3DC-81E44986AF9E}" dt="2020-10-17T17:23:43.215" v="286" actId="207"/>
        <pc:sldMkLst>
          <pc:docMk/>
          <pc:sldMk cId="3431029080" sldId="261"/>
        </pc:sldMkLst>
        <pc:spChg chg="mod">
          <ac:chgData name="Ivika Toldova Costa" userId="b2ca783a640c8150" providerId="LiveId" clId="{EEF9E904-1152-46A2-B3DC-81E44986AF9E}" dt="2020-10-17T17:23:43.215" v="286" actId="207"/>
          <ac:spMkLst>
            <pc:docMk/>
            <pc:sldMk cId="3431029080" sldId="261"/>
            <ac:spMk id="3" creationId="{00000000-0000-0000-0000-000000000000}"/>
          </ac:spMkLst>
        </pc:spChg>
      </pc:sldChg>
      <pc:sldChg chg="modSp mod">
        <pc:chgData name="Ivika Toldova Costa" userId="b2ca783a640c8150" providerId="LiveId" clId="{EEF9E904-1152-46A2-B3DC-81E44986AF9E}" dt="2020-10-17T17:28:56.555" v="307" actId="400"/>
        <pc:sldMkLst>
          <pc:docMk/>
          <pc:sldMk cId="2656064695" sldId="262"/>
        </pc:sldMkLst>
        <pc:spChg chg="mod">
          <ac:chgData name="Ivika Toldova Costa" userId="b2ca783a640c8150" providerId="LiveId" clId="{EEF9E904-1152-46A2-B3DC-81E44986AF9E}" dt="2020-10-17T17:28:56.555" v="307" actId="400"/>
          <ac:spMkLst>
            <pc:docMk/>
            <pc:sldMk cId="2656064695" sldId="262"/>
            <ac:spMk id="3" creationId="{00000000-0000-0000-0000-000000000000}"/>
          </ac:spMkLst>
        </pc:spChg>
      </pc:sldChg>
      <pc:sldChg chg="modSp mod">
        <pc:chgData name="Ivika Toldova Costa" userId="b2ca783a640c8150" providerId="LiveId" clId="{EEF9E904-1152-46A2-B3DC-81E44986AF9E}" dt="2020-10-17T17:31:48.755" v="333" actId="400"/>
        <pc:sldMkLst>
          <pc:docMk/>
          <pc:sldMk cId="2659385851" sldId="263"/>
        </pc:sldMkLst>
        <pc:spChg chg="mod">
          <ac:chgData name="Ivika Toldova Costa" userId="b2ca783a640c8150" providerId="LiveId" clId="{EEF9E904-1152-46A2-B3DC-81E44986AF9E}" dt="2020-10-17T17:31:48.755" v="333" actId="400"/>
          <ac:spMkLst>
            <pc:docMk/>
            <pc:sldMk cId="2659385851" sldId="263"/>
            <ac:spMk id="3" creationId="{00000000-0000-0000-0000-000000000000}"/>
          </ac:spMkLst>
        </pc:spChg>
      </pc:sldChg>
      <pc:sldChg chg="modSp mod">
        <pc:chgData name="Ivika Toldova Costa" userId="b2ca783a640c8150" providerId="LiveId" clId="{EEF9E904-1152-46A2-B3DC-81E44986AF9E}" dt="2020-10-17T17:35:55.568" v="334" actId="13926"/>
        <pc:sldMkLst>
          <pc:docMk/>
          <pc:sldMk cId="36066369" sldId="265"/>
        </pc:sldMkLst>
        <pc:spChg chg="mod">
          <ac:chgData name="Ivika Toldova Costa" userId="b2ca783a640c8150" providerId="LiveId" clId="{EEF9E904-1152-46A2-B3DC-81E44986AF9E}" dt="2020-10-17T17:35:55.568" v="334" actId="13926"/>
          <ac:spMkLst>
            <pc:docMk/>
            <pc:sldMk cId="36066369" sldId="265"/>
            <ac:spMk id="3" creationId="{00000000-0000-0000-0000-000000000000}"/>
          </ac:spMkLst>
        </pc:spChg>
      </pc:sldChg>
      <pc:sldChg chg="modSp mod">
        <pc:chgData name="Ivika Toldova Costa" userId="b2ca783a640c8150" providerId="LiveId" clId="{EEF9E904-1152-46A2-B3DC-81E44986AF9E}" dt="2020-10-17T17:38:29.235" v="357" actId="207"/>
        <pc:sldMkLst>
          <pc:docMk/>
          <pc:sldMk cId="3038423392" sldId="267"/>
        </pc:sldMkLst>
        <pc:spChg chg="mod">
          <ac:chgData name="Ivika Toldova Costa" userId="b2ca783a640c8150" providerId="LiveId" clId="{EEF9E904-1152-46A2-B3DC-81E44986AF9E}" dt="2020-10-17T17:38:29.235" v="357" actId="207"/>
          <ac:spMkLst>
            <pc:docMk/>
            <pc:sldMk cId="3038423392" sldId="26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876350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a1dbda9b2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a1dbda9b2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132825" y="125975"/>
            <a:ext cx="2258603" cy="463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t-EE" dirty="0"/>
              <a:t>What is first aid?</a:t>
            </a:r>
            <a:endParaRPr dirty="0"/>
          </a:p>
        </p:txBody>
      </p:sp>
      <p:sp>
        <p:nvSpPr>
          <p:cNvPr id="56" name="Google Shape;5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t-EE" sz="2400" dirty="0"/>
              <a:t>Margit Pärn</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93453"/>
            <a:ext cx="8520600" cy="508672"/>
          </a:xfrm>
        </p:spPr>
        <p:txBody>
          <a:bodyPr/>
          <a:lstStyle/>
          <a:p>
            <a:r>
              <a:rPr lang="et-EE" dirty="0"/>
              <a:t>Demonstration</a:t>
            </a:r>
            <a:endParaRPr lang="en-US" dirty="0"/>
          </a:p>
        </p:txBody>
      </p:sp>
      <p:sp>
        <p:nvSpPr>
          <p:cNvPr id="3" name="Text Placeholder 2"/>
          <p:cNvSpPr>
            <a:spLocks noGrp="1"/>
          </p:cNvSpPr>
          <p:nvPr>
            <p:ph type="body" idx="1"/>
          </p:nvPr>
        </p:nvSpPr>
        <p:spPr>
          <a:xfrm>
            <a:off x="311700" y="1338293"/>
            <a:ext cx="8520600" cy="3230581"/>
          </a:xfrm>
        </p:spPr>
        <p:txBody>
          <a:bodyPr/>
          <a:lstStyle/>
          <a:p>
            <a:r>
              <a:rPr lang="et-EE" dirty="0">
                <a:solidFill>
                  <a:schemeClr val="tx1"/>
                </a:solidFill>
              </a:rPr>
              <a:t>Accidents in real life</a:t>
            </a:r>
            <a:endParaRPr lang="en-US" dirty="0">
              <a:solidFill>
                <a:schemeClr val="tx1"/>
              </a:solidFill>
            </a:endParaRPr>
          </a:p>
          <a:p>
            <a:r>
              <a:rPr lang="et-EE" dirty="0">
                <a:solidFill>
                  <a:schemeClr val="tx1"/>
                </a:solidFill>
              </a:rPr>
              <a:t>Learning simulators</a:t>
            </a:r>
            <a:endParaRPr lang="en-US" dirty="0">
              <a:solidFill>
                <a:schemeClr val="tx1"/>
              </a:solidFill>
            </a:endParaRPr>
          </a:p>
          <a:p>
            <a:r>
              <a:rPr lang="et-EE" dirty="0">
                <a:solidFill>
                  <a:schemeClr val="tx1"/>
                </a:solidFill>
              </a:rPr>
              <a:t>Examples</a:t>
            </a:r>
            <a:endParaRPr lang="en-US" dirty="0">
              <a:solidFill>
                <a:schemeClr val="tx1"/>
              </a:solidFill>
            </a:endParaRPr>
          </a:p>
          <a:p>
            <a:r>
              <a:rPr lang="et-EE" dirty="0">
                <a:solidFill>
                  <a:schemeClr val="tx1"/>
                </a:solidFill>
              </a:rPr>
              <a:t>Pictures. Drawings, tables, charts</a:t>
            </a:r>
            <a:endParaRPr lang="en-US" dirty="0">
              <a:solidFill>
                <a:schemeClr val="tx1"/>
              </a:solidFill>
            </a:endParaRPr>
          </a:p>
          <a:p>
            <a:r>
              <a:rPr lang="et-EE" dirty="0">
                <a:solidFill>
                  <a:schemeClr val="tx1"/>
                </a:solidFill>
              </a:rPr>
              <a:t>Tools</a:t>
            </a:r>
            <a:endParaRPr lang="en-US" dirty="0">
              <a:solidFill>
                <a:schemeClr val="tx1"/>
              </a:solidFill>
            </a:endParaRPr>
          </a:p>
          <a:p>
            <a:r>
              <a:rPr lang="et-EE" dirty="0">
                <a:solidFill>
                  <a:schemeClr val="tx1"/>
                </a:solidFill>
              </a:rPr>
              <a:t>Layouts</a:t>
            </a:r>
            <a:endParaRPr lang="en-US" dirty="0">
              <a:solidFill>
                <a:schemeClr val="tx1"/>
              </a:solidFill>
            </a:endParaRPr>
          </a:p>
          <a:p>
            <a:r>
              <a:rPr lang="et-EE" dirty="0">
                <a:solidFill>
                  <a:schemeClr val="tx1"/>
                </a:solidFill>
              </a:rPr>
              <a:t>Educational films, slides</a:t>
            </a:r>
            <a:endParaRPr lang="en-US" dirty="0">
              <a:solidFill>
                <a:schemeClr val="tx1"/>
              </a:solidFill>
            </a:endParaRPr>
          </a:p>
          <a:p>
            <a:pPr marL="114300" indent="0">
              <a:buNone/>
            </a:pPr>
            <a:endParaRPr lang="en-US" dirty="0">
              <a:solidFill>
                <a:schemeClr val="tx1"/>
              </a:solidFill>
            </a:endParaRPr>
          </a:p>
        </p:txBody>
      </p:sp>
    </p:spTree>
    <p:extLst>
      <p:ext uri="{BB962C8B-B14F-4D97-AF65-F5344CB8AC3E}">
        <p14:creationId xmlns:p14="http://schemas.microsoft.com/office/powerpoint/2010/main" val="1323992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853844"/>
            <a:ext cx="8520600" cy="3715031"/>
          </a:xfrm>
        </p:spPr>
        <p:txBody>
          <a:bodyPr/>
          <a:lstStyle/>
          <a:p>
            <a:pPr marL="114300" indent="0">
              <a:buNone/>
            </a:pPr>
            <a:r>
              <a:rPr lang="et-EE" dirty="0">
                <a:solidFill>
                  <a:schemeClr val="tx1"/>
                </a:solidFill>
              </a:rPr>
              <a:t>An active learner thinks along with the teacher.</a:t>
            </a:r>
            <a:endParaRPr lang="en-US" dirty="0">
              <a:solidFill>
                <a:schemeClr val="tx1"/>
              </a:solidFill>
            </a:endParaRPr>
          </a:p>
          <a:p>
            <a:pPr marL="114300" indent="0">
              <a:buNone/>
            </a:pPr>
            <a:endParaRPr lang="et-EE" dirty="0">
              <a:solidFill>
                <a:schemeClr val="tx1"/>
              </a:solidFill>
            </a:endParaRPr>
          </a:p>
          <a:p>
            <a:pPr marL="114300" indent="0">
              <a:buNone/>
            </a:pPr>
            <a:r>
              <a:rPr lang="et-EE" dirty="0">
                <a:solidFill>
                  <a:schemeClr val="tx1"/>
                </a:solidFill>
              </a:rPr>
              <a:t>Lesson structure:</a:t>
            </a:r>
            <a:endParaRPr lang="en-US" dirty="0">
              <a:solidFill>
                <a:schemeClr val="tx1"/>
              </a:solidFill>
            </a:endParaRPr>
          </a:p>
          <a:p>
            <a:r>
              <a:rPr lang="et-EE" dirty="0">
                <a:solidFill>
                  <a:schemeClr val="tx1"/>
                </a:solidFill>
              </a:rPr>
              <a:t>Introduction - to arouse interest in the topic</a:t>
            </a:r>
            <a:endParaRPr lang="en-US" dirty="0">
              <a:solidFill>
                <a:schemeClr val="tx1"/>
              </a:solidFill>
            </a:endParaRPr>
          </a:p>
          <a:p>
            <a:r>
              <a:rPr lang="et-EE" dirty="0">
                <a:solidFill>
                  <a:schemeClr val="tx1"/>
                </a:solidFill>
              </a:rPr>
              <a:t>Giving an overview of what is being taught</a:t>
            </a:r>
            <a:endParaRPr lang="en-US" dirty="0">
              <a:solidFill>
                <a:schemeClr val="tx1"/>
              </a:solidFill>
            </a:endParaRPr>
          </a:p>
          <a:p>
            <a:r>
              <a:rPr lang="et-EE" dirty="0" smtClean="0">
                <a:solidFill>
                  <a:schemeClr val="tx1"/>
                </a:solidFill>
              </a:rPr>
              <a:t>Transfer</a:t>
            </a:r>
            <a:r>
              <a:rPr lang="en-US" dirty="0" smtClean="0">
                <a:solidFill>
                  <a:schemeClr val="tx1"/>
                </a:solidFill>
              </a:rPr>
              <a:t> </a:t>
            </a:r>
            <a:r>
              <a:rPr lang="en-US" dirty="0">
                <a:solidFill>
                  <a:schemeClr val="tx1"/>
                </a:solidFill>
              </a:rPr>
              <a:t>of knowledge</a:t>
            </a:r>
          </a:p>
          <a:p>
            <a:r>
              <a:rPr lang="et-EE" dirty="0" err="1">
                <a:solidFill>
                  <a:schemeClr val="tx1"/>
                </a:solidFill>
              </a:rPr>
              <a:t>Repet</a:t>
            </a:r>
            <a:r>
              <a:rPr lang="en-US" dirty="0" err="1">
                <a:solidFill>
                  <a:schemeClr val="tx1"/>
                </a:solidFill>
              </a:rPr>
              <a:t>ition</a:t>
            </a:r>
            <a:r>
              <a:rPr lang="en-US" dirty="0">
                <a:solidFill>
                  <a:schemeClr val="tx1"/>
                </a:solidFill>
              </a:rPr>
              <a:t> </a:t>
            </a:r>
          </a:p>
          <a:p>
            <a:r>
              <a:rPr lang="et-EE" dirty="0">
                <a:solidFill>
                  <a:schemeClr val="tx1"/>
                </a:solidFill>
              </a:rPr>
              <a:t>Termination</a:t>
            </a:r>
          </a:p>
          <a:p>
            <a:pPr marL="114300" indent="0">
              <a:buNone/>
            </a:pPr>
            <a:endParaRPr lang="et-EE" dirty="0">
              <a:solidFill>
                <a:schemeClr val="tx1"/>
              </a:solidFill>
            </a:endParaRPr>
          </a:p>
          <a:p>
            <a:pPr marL="114300" indent="0">
              <a:buNone/>
            </a:pPr>
            <a:r>
              <a:rPr lang="et-EE" b="1" dirty="0">
                <a:solidFill>
                  <a:schemeClr val="tx1"/>
                </a:solidFill>
              </a:rPr>
              <a:t>Children must be kept motivated throughout the learning process!</a:t>
            </a:r>
            <a:endParaRPr lang="en-US" b="1" dirty="0">
              <a:solidFill>
                <a:schemeClr val="tx1"/>
              </a:solidFill>
            </a:endParaRPr>
          </a:p>
          <a:p>
            <a:pPr marL="114300" indent="0">
              <a:buNone/>
            </a:pPr>
            <a:r>
              <a:rPr lang="et-EE" b="1" dirty="0">
                <a:solidFill>
                  <a:schemeClr val="tx1"/>
                </a:solidFill>
              </a:rPr>
              <a:t>Repetition occurs at the end of each topic or lesson.</a:t>
            </a:r>
            <a:endParaRPr lang="en-US" b="1" dirty="0">
              <a:solidFill>
                <a:schemeClr val="tx1"/>
              </a:solidFill>
            </a:endParaRPr>
          </a:p>
          <a:p>
            <a:pPr marL="114300" indent="0">
              <a:buNone/>
            </a:pPr>
            <a:endParaRPr lang="en-US" dirty="0">
              <a:solidFill>
                <a:schemeClr val="tx1"/>
              </a:solidFill>
            </a:endParaRPr>
          </a:p>
          <a:p>
            <a:pPr marL="114300" indent="0">
              <a:buNone/>
            </a:pPr>
            <a:endParaRPr lang="en-US" dirty="0">
              <a:solidFill>
                <a:schemeClr val="tx1"/>
              </a:solidFill>
            </a:endParaRPr>
          </a:p>
        </p:txBody>
      </p:sp>
    </p:spTree>
    <p:extLst>
      <p:ext uri="{BB962C8B-B14F-4D97-AF65-F5344CB8AC3E}">
        <p14:creationId xmlns:p14="http://schemas.microsoft.com/office/powerpoint/2010/main" val="3038423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155" y="624364"/>
            <a:ext cx="7031407" cy="4253567"/>
          </a:xfrm>
          <a:prstGeom prst="rect">
            <a:avLst/>
          </a:prstGeom>
        </p:spPr>
      </p:pic>
    </p:spTree>
    <p:extLst>
      <p:ext uri="{BB962C8B-B14F-4D97-AF65-F5344CB8AC3E}">
        <p14:creationId xmlns:p14="http://schemas.microsoft.com/office/powerpoint/2010/main" val="223180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641897"/>
            <a:ext cx="8520600" cy="5752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EE" dirty="0"/>
              <a:t>What is first aid?</a:t>
            </a:r>
            <a:endParaRPr dirty="0"/>
          </a:p>
        </p:txBody>
      </p:sp>
      <p:sp>
        <p:nvSpPr>
          <p:cNvPr id="62" name="Google Shape;62;p14"/>
          <p:cNvSpPr txBox="1">
            <a:spLocks noGrp="1"/>
          </p:cNvSpPr>
          <p:nvPr>
            <p:ph type="body" idx="1"/>
          </p:nvPr>
        </p:nvSpPr>
        <p:spPr>
          <a:xfrm>
            <a:off x="311700" y="1350405"/>
            <a:ext cx="8520600" cy="3218470"/>
          </a:xfrm>
          <a:prstGeom prst="rect">
            <a:avLst/>
          </a:prstGeom>
        </p:spPr>
        <p:txBody>
          <a:bodyPr spcFirstLastPara="1" wrap="square" lIns="91425" tIns="91425" rIns="91425" bIns="91425" anchor="t" anchorCtr="0">
            <a:noAutofit/>
          </a:bodyPr>
          <a:lstStyle/>
          <a:p>
            <a:pPr marL="0" indent="0">
              <a:spcAft>
                <a:spcPts val="1600"/>
              </a:spcAft>
              <a:buNone/>
            </a:pPr>
            <a:r>
              <a:rPr lang="en-US" dirty="0">
                <a:solidFill>
                  <a:schemeClr val="tx1"/>
                </a:solidFill>
              </a:rPr>
              <a:t>Many people shrug their shoulders when they hear the term “first aid”.</a:t>
            </a:r>
            <a:endParaRPr lang="et-EE" dirty="0">
              <a:solidFill>
                <a:schemeClr val="tx1"/>
              </a:solidFill>
            </a:endParaRPr>
          </a:p>
          <a:p>
            <a:pPr marL="0" indent="0">
              <a:spcAft>
                <a:spcPts val="1600"/>
              </a:spcAft>
              <a:buNone/>
            </a:pPr>
            <a:r>
              <a:rPr lang="en-US" dirty="0">
                <a:solidFill>
                  <a:schemeClr val="tx1"/>
                </a:solidFill>
              </a:rPr>
              <a:t>It's a nice thing if you know something, but we have </a:t>
            </a:r>
            <a:r>
              <a:rPr lang="en-US" dirty="0" smtClean="0">
                <a:solidFill>
                  <a:schemeClr val="tx1"/>
                </a:solidFill>
              </a:rPr>
              <a:t>the </a:t>
            </a:r>
            <a:r>
              <a:rPr lang="en-US" dirty="0">
                <a:solidFill>
                  <a:schemeClr val="tx1"/>
                </a:solidFill>
              </a:rPr>
              <a:t>ambulance, </a:t>
            </a:r>
            <a:endParaRPr lang="et-EE" dirty="0">
              <a:solidFill>
                <a:schemeClr val="tx1"/>
              </a:solidFill>
            </a:endParaRPr>
          </a:p>
          <a:p>
            <a:pPr marL="0" indent="0">
              <a:spcAft>
                <a:spcPts val="1600"/>
              </a:spcAft>
              <a:buNone/>
            </a:pPr>
            <a:r>
              <a:rPr lang="en-US" dirty="0" smtClean="0">
                <a:solidFill>
                  <a:schemeClr val="tx1"/>
                </a:solidFill>
              </a:rPr>
              <a:t>the </a:t>
            </a:r>
            <a:r>
              <a:rPr lang="en-US" dirty="0">
                <a:solidFill>
                  <a:schemeClr val="tx1"/>
                </a:solidFill>
              </a:rPr>
              <a:t>rescue service, lifeguards and other people who get paid for it.</a:t>
            </a:r>
          </a:p>
          <a:p>
            <a:pPr marL="0" lvl="0" indent="0" algn="l" rtl="0">
              <a:spcBef>
                <a:spcPts val="0"/>
              </a:spcBef>
              <a:spcAft>
                <a:spcPts val="1600"/>
              </a:spcAft>
              <a:buNone/>
            </a:pPr>
            <a:endParaRPr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58" y="3458253"/>
            <a:ext cx="2414057" cy="117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146" y="2888535"/>
            <a:ext cx="2168422" cy="200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008" y="3245817"/>
            <a:ext cx="1255033" cy="125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672176"/>
            <a:ext cx="8520600" cy="3896700"/>
          </a:xfrm>
        </p:spPr>
        <p:txBody>
          <a:bodyPr/>
          <a:lstStyle/>
          <a:p>
            <a:pPr marL="114300" indent="0">
              <a:buNone/>
            </a:pPr>
            <a:r>
              <a:rPr lang="en-US" b="1" dirty="0">
                <a:solidFill>
                  <a:schemeClr val="tx1"/>
                </a:solidFill>
              </a:rPr>
              <a:t>But let's imagine for a moment: </a:t>
            </a:r>
            <a:endParaRPr lang="et-EE" b="1" dirty="0">
              <a:solidFill>
                <a:schemeClr val="tx1"/>
              </a:solidFill>
            </a:endParaRPr>
          </a:p>
          <a:p>
            <a:pPr marL="114300" indent="0">
              <a:buNone/>
            </a:pPr>
            <a:r>
              <a:rPr lang="et-EE" dirty="0">
                <a:solidFill>
                  <a:schemeClr val="tx1"/>
                </a:solidFill>
              </a:rPr>
              <a:t>N</a:t>
            </a:r>
            <a:r>
              <a:rPr lang="en-US" dirty="0" err="1">
                <a:solidFill>
                  <a:schemeClr val="tx1"/>
                </a:solidFill>
              </a:rPr>
              <a:t>ext</a:t>
            </a:r>
            <a:r>
              <a:rPr lang="en-US" dirty="0">
                <a:solidFill>
                  <a:schemeClr val="tx1"/>
                </a:solidFill>
              </a:rPr>
              <a:t> to you a person starts to feel bad, he rubs his chest and suddenly falls down. You bow down to him and see that he is lying motionless on the ground and is probably not breathing. In Estonia, this situation happens </a:t>
            </a:r>
            <a:r>
              <a:rPr lang="et-EE" dirty="0" smtClean="0">
                <a:solidFill>
                  <a:schemeClr val="tx1"/>
                </a:solidFill>
              </a:rPr>
              <a:t>about</a:t>
            </a:r>
            <a:r>
              <a:rPr lang="en-US" dirty="0" smtClean="0">
                <a:solidFill>
                  <a:schemeClr val="tx1"/>
                </a:solidFill>
              </a:rPr>
              <a:t> </a:t>
            </a:r>
            <a:r>
              <a:rPr lang="en-US" dirty="0">
                <a:solidFill>
                  <a:schemeClr val="tx1"/>
                </a:solidFill>
              </a:rPr>
              <a:t>9-10 </a:t>
            </a:r>
            <a:endParaRPr lang="et-EE" dirty="0" smtClean="0">
              <a:solidFill>
                <a:schemeClr val="tx1"/>
              </a:solidFill>
            </a:endParaRPr>
          </a:p>
          <a:p>
            <a:pPr marL="114300" indent="0">
              <a:buNone/>
            </a:pPr>
            <a:r>
              <a:rPr lang="en-US" dirty="0" smtClean="0">
                <a:solidFill>
                  <a:schemeClr val="tx1"/>
                </a:solidFill>
              </a:rPr>
              <a:t>times </a:t>
            </a:r>
            <a:r>
              <a:rPr lang="en-US" dirty="0">
                <a:solidFill>
                  <a:schemeClr val="tx1"/>
                </a:solidFill>
              </a:rPr>
              <a:t>a day. </a:t>
            </a:r>
            <a:endParaRPr lang="et-EE" dirty="0">
              <a:solidFill>
                <a:schemeClr val="tx1"/>
              </a:solidFill>
            </a:endParaRPr>
          </a:p>
          <a:p>
            <a:pPr marL="114300" indent="0">
              <a:buNone/>
            </a:pPr>
            <a:r>
              <a:rPr lang="en-US" dirty="0">
                <a:solidFill>
                  <a:schemeClr val="tx1"/>
                </a:solidFill>
              </a:rPr>
              <a:t>The </a:t>
            </a:r>
            <a:r>
              <a:rPr lang="en-US" dirty="0" smtClean="0">
                <a:solidFill>
                  <a:schemeClr val="tx1"/>
                </a:solidFill>
              </a:rPr>
              <a:t>informed </a:t>
            </a:r>
            <a:r>
              <a:rPr lang="en-US" dirty="0">
                <a:solidFill>
                  <a:schemeClr val="tx1"/>
                </a:solidFill>
              </a:rPr>
              <a:t>population knows exactly what to do. </a:t>
            </a:r>
            <a:endParaRPr lang="et-EE" dirty="0">
              <a:solidFill>
                <a:schemeClr val="tx1"/>
              </a:solidFill>
            </a:endParaRPr>
          </a:p>
          <a:p>
            <a:pPr marL="114300" indent="0">
              <a:buNone/>
            </a:pPr>
            <a:endParaRPr lang="et-EE" dirty="0">
              <a:solidFill>
                <a:schemeClr val="tx1"/>
              </a:solidFill>
            </a:endParaRPr>
          </a:p>
          <a:p>
            <a:pPr marL="114300" indent="0">
              <a:buNone/>
            </a:pPr>
            <a:r>
              <a:rPr lang="en-US" dirty="0">
                <a:solidFill>
                  <a:schemeClr val="tx1"/>
                </a:solidFill>
              </a:rPr>
              <a:t>You have to grab the phone, dial 112 and </a:t>
            </a:r>
            <a:endParaRPr lang="et-EE" dirty="0">
              <a:solidFill>
                <a:schemeClr val="tx1"/>
              </a:solidFill>
            </a:endParaRPr>
          </a:p>
          <a:p>
            <a:pPr marL="114300" indent="0">
              <a:buNone/>
            </a:pPr>
            <a:r>
              <a:rPr lang="en-US" dirty="0">
                <a:solidFill>
                  <a:schemeClr val="tx1"/>
                </a:solidFill>
              </a:rPr>
              <a:t>wait for the ambulance to arrive. </a:t>
            </a:r>
            <a:endParaRPr lang="et-EE" dirty="0">
              <a:solidFill>
                <a:schemeClr val="tx1"/>
              </a:solidFill>
            </a:endParaRPr>
          </a:p>
          <a:p>
            <a:pPr marL="114300" indent="0">
              <a:buNone/>
            </a:pPr>
            <a:endParaRPr lang="et-EE" dirty="0">
              <a:solidFill>
                <a:schemeClr val="tx1"/>
              </a:solidFill>
            </a:endParaRPr>
          </a:p>
          <a:p>
            <a:pPr marL="114300" indent="0">
              <a:buNone/>
            </a:pPr>
            <a:r>
              <a:rPr lang="en-US" dirty="0">
                <a:solidFill>
                  <a:schemeClr val="tx1"/>
                </a:solidFill>
              </a:rPr>
              <a:t>But is that enough for a person close to you </a:t>
            </a:r>
            <a:endParaRPr lang="et-EE" dirty="0">
              <a:solidFill>
                <a:schemeClr val="tx1"/>
              </a:solidFill>
            </a:endParaRPr>
          </a:p>
          <a:p>
            <a:pPr marL="114300" indent="0">
              <a:buNone/>
            </a:pPr>
            <a:r>
              <a:rPr lang="en-US" dirty="0">
                <a:solidFill>
                  <a:schemeClr val="tx1"/>
                </a:solidFill>
              </a:rPr>
              <a:t>to survive?</a:t>
            </a:r>
          </a:p>
          <a:p>
            <a:pPr marL="114300" indent="0">
              <a:buNone/>
            </a:pPr>
            <a:endParaRPr lang="en-US"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124" y="3081325"/>
            <a:ext cx="2888535" cy="171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868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575285"/>
            <a:ext cx="8520600" cy="4251051"/>
          </a:xfrm>
        </p:spPr>
        <p:txBody>
          <a:bodyPr/>
          <a:lstStyle/>
          <a:p>
            <a:pPr marL="114300" indent="0">
              <a:buNone/>
            </a:pPr>
            <a:r>
              <a:rPr lang="en-US" dirty="0">
                <a:solidFill>
                  <a:schemeClr val="tx1"/>
                </a:solidFill>
              </a:rPr>
              <a:t>As soon as the victim's heart stops, a stopwatch starts ticking </a:t>
            </a:r>
          </a:p>
          <a:p>
            <a:pPr marL="114300" indent="0">
              <a:buNone/>
            </a:pPr>
            <a:r>
              <a:rPr lang="en-US" dirty="0">
                <a:solidFill>
                  <a:schemeClr val="tx1"/>
                </a:solidFill>
              </a:rPr>
              <a:t>invisibly but inevitably. It only ticks for 5 minutes. </a:t>
            </a:r>
            <a:endParaRPr lang="et-EE" dirty="0">
              <a:solidFill>
                <a:schemeClr val="tx1"/>
              </a:solidFill>
            </a:endParaRPr>
          </a:p>
          <a:p>
            <a:pPr marL="114300" indent="0">
              <a:buNone/>
            </a:pPr>
            <a:r>
              <a:rPr lang="en-US" dirty="0">
                <a:solidFill>
                  <a:schemeClr val="tx1"/>
                </a:solidFill>
              </a:rPr>
              <a:t>This is the time when brain cells maintain viability under </a:t>
            </a:r>
            <a:endParaRPr lang="et-EE" dirty="0">
              <a:solidFill>
                <a:schemeClr val="tx1"/>
              </a:solidFill>
            </a:endParaRPr>
          </a:p>
          <a:p>
            <a:pPr marL="114300" indent="0">
              <a:buNone/>
            </a:pPr>
            <a:r>
              <a:rPr lang="en-US" dirty="0">
                <a:solidFill>
                  <a:schemeClr val="tx1"/>
                </a:solidFill>
              </a:rPr>
              <a:t>cardiac </a:t>
            </a:r>
            <a:r>
              <a:rPr lang="en-US" dirty="0" smtClean="0">
                <a:solidFill>
                  <a:schemeClr val="tx1"/>
                </a:solidFill>
              </a:rPr>
              <a:t>arrest</a:t>
            </a:r>
            <a:r>
              <a:rPr lang="et-EE" dirty="0" smtClean="0">
                <a:solidFill>
                  <a:schemeClr val="tx1"/>
                </a:solidFill>
              </a:rPr>
              <a:t> </a:t>
            </a:r>
            <a:r>
              <a:rPr lang="en-US" dirty="0" smtClean="0">
                <a:solidFill>
                  <a:schemeClr val="tx1"/>
                </a:solidFill>
              </a:rPr>
              <a:t>if </a:t>
            </a:r>
            <a:r>
              <a:rPr lang="en-US" dirty="0">
                <a:solidFill>
                  <a:schemeClr val="tx1"/>
                </a:solidFill>
              </a:rPr>
              <a:t>no one begins resuscitation. </a:t>
            </a:r>
            <a:endParaRPr lang="et-EE" dirty="0">
              <a:solidFill>
                <a:schemeClr val="tx1"/>
              </a:solidFill>
            </a:endParaRPr>
          </a:p>
          <a:p>
            <a:pPr marL="114300" indent="0">
              <a:buNone/>
            </a:pPr>
            <a:endParaRPr lang="et-EE" dirty="0">
              <a:solidFill>
                <a:schemeClr val="tx1"/>
              </a:solidFill>
            </a:endParaRPr>
          </a:p>
          <a:p>
            <a:pPr marL="114300" indent="0">
              <a:buNone/>
            </a:pPr>
            <a:r>
              <a:rPr lang="et-EE" dirty="0" smtClean="0">
                <a:solidFill>
                  <a:schemeClr val="tx1"/>
                </a:solidFill>
              </a:rPr>
              <a:t>W</a:t>
            </a:r>
            <a:r>
              <a:rPr lang="en-US" dirty="0" smtClean="0">
                <a:solidFill>
                  <a:schemeClr val="tx1"/>
                </a:solidFill>
              </a:rPr>
              <a:t>hen </a:t>
            </a:r>
            <a:r>
              <a:rPr lang="en-US" dirty="0">
                <a:solidFill>
                  <a:schemeClr val="tx1"/>
                </a:solidFill>
              </a:rPr>
              <a:t>5 minutes have passed, the ambulance has not arrived yet, </a:t>
            </a:r>
            <a:endParaRPr lang="et-EE" dirty="0">
              <a:solidFill>
                <a:schemeClr val="tx1"/>
              </a:solidFill>
            </a:endParaRPr>
          </a:p>
          <a:p>
            <a:pPr marL="114300" indent="0">
              <a:buNone/>
            </a:pPr>
            <a:r>
              <a:rPr lang="en-US" dirty="0">
                <a:solidFill>
                  <a:schemeClr val="tx1"/>
                </a:solidFill>
              </a:rPr>
              <a:t>and no one has started resuscitation, then the time is finally </a:t>
            </a:r>
            <a:endParaRPr lang="et-EE" dirty="0">
              <a:solidFill>
                <a:schemeClr val="tx1"/>
              </a:solidFill>
            </a:endParaRPr>
          </a:p>
          <a:p>
            <a:pPr marL="114300" indent="0">
              <a:buNone/>
            </a:pPr>
            <a:r>
              <a:rPr lang="en-US" dirty="0">
                <a:solidFill>
                  <a:schemeClr val="tx1"/>
                </a:solidFill>
              </a:rPr>
              <a:t>over for this person. </a:t>
            </a:r>
            <a:endParaRPr lang="et-EE" dirty="0">
              <a:solidFill>
                <a:schemeClr val="tx1"/>
              </a:solidFill>
            </a:endParaRPr>
          </a:p>
          <a:p>
            <a:pPr marL="114300" indent="0">
              <a:buNone/>
            </a:pPr>
            <a:endParaRPr lang="et-EE" dirty="0">
              <a:solidFill>
                <a:schemeClr val="tx1"/>
              </a:solidFill>
            </a:endParaRPr>
          </a:p>
          <a:p>
            <a:pPr marL="114300" indent="0">
              <a:buNone/>
            </a:pPr>
            <a:r>
              <a:rPr lang="en-US" dirty="0">
                <a:solidFill>
                  <a:schemeClr val="tx1"/>
                </a:solidFill>
              </a:rPr>
              <a:t>The heart can be restarted later, but the brain cannot recover. </a:t>
            </a:r>
            <a:endParaRPr lang="et-EE" dirty="0">
              <a:solidFill>
                <a:schemeClr val="tx1"/>
              </a:solidFill>
            </a:endParaRPr>
          </a:p>
          <a:p>
            <a:pPr marL="114300" indent="0">
              <a:buNone/>
            </a:pPr>
            <a:r>
              <a:rPr lang="en-US" dirty="0">
                <a:solidFill>
                  <a:schemeClr val="tx1"/>
                </a:solidFill>
              </a:rPr>
              <a:t>Therefore, the ambulance</a:t>
            </a:r>
            <a:r>
              <a:rPr lang="et-EE" dirty="0">
                <a:solidFill>
                  <a:schemeClr val="tx1"/>
                </a:solidFill>
              </a:rPr>
              <a:t> </a:t>
            </a:r>
            <a:r>
              <a:rPr lang="en-US" dirty="0">
                <a:solidFill>
                  <a:schemeClr val="tx1"/>
                </a:solidFill>
              </a:rPr>
              <a:t>should arrive at the scene within 5 minutes of the onset of cardiac arrest. </a:t>
            </a:r>
            <a:endParaRPr lang="et-EE" dirty="0">
              <a:solidFill>
                <a:schemeClr val="tx1"/>
              </a:solidFill>
            </a:endParaRPr>
          </a:p>
          <a:p>
            <a:pPr marL="114300" indent="0" algn="ctr">
              <a:buNone/>
            </a:pPr>
            <a:r>
              <a:rPr lang="en-US" b="1" dirty="0" smtClean="0">
                <a:solidFill>
                  <a:schemeClr val="tx1"/>
                </a:solidFill>
              </a:rPr>
              <a:t>Will</a:t>
            </a:r>
            <a:r>
              <a:rPr lang="et-EE" b="1" dirty="0" smtClean="0">
                <a:solidFill>
                  <a:schemeClr val="tx1"/>
                </a:solidFill>
              </a:rPr>
              <a:t> </a:t>
            </a:r>
            <a:r>
              <a:rPr lang="en-US" b="1" dirty="0" smtClean="0">
                <a:solidFill>
                  <a:schemeClr val="tx1"/>
                </a:solidFill>
              </a:rPr>
              <a:t>they </a:t>
            </a:r>
            <a:r>
              <a:rPr lang="en-US" b="1" dirty="0">
                <a:solidFill>
                  <a:schemeClr val="tx1"/>
                </a:solidFill>
              </a:rPr>
              <a:t>arrive?</a:t>
            </a:r>
          </a:p>
          <a:p>
            <a:pPr marL="114300" indent="0">
              <a:buNone/>
            </a:pPr>
            <a:endParaRPr lang="en-US"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298" y="753768"/>
            <a:ext cx="1206663" cy="24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42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5644" y="453081"/>
            <a:ext cx="8520600" cy="4536757"/>
          </a:xfrm>
        </p:spPr>
        <p:txBody>
          <a:bodyPr/>
          <a:lstStyle/>
          <a:p>
            <a:pPr marL="114300" indent="0">
              <a:buNone/>
            </a:pPr>
            <a:r>
              <a:rPr lang="en-US" sz="1600" dirty="0">
                <a:solidFill>
                  <a:schemeClr val="tx1"/>
                </a:solidFill>
              </a:rPr>
              <a:t>The chain of events following a cardiac arrest works in the same way in all developed countries.</a:t>
            </a:r>
            <a:endParaRPr lang="et-EE" sz="1600" dirty="0">
              <a:solidFill>
                <a:schemeClr val="tx1"/>
              </a:solidFill>
            </a:endParaRPr>
          </a:p>
          <a:p>
            <a:pPr marL="114300" indent="0">
              <a:buNone/>
            </a:pPr>
            <a:endParaRPr lang="en-US" sz="1600" dirty="0">
              <a:solidFill>
                <a:schemeClr val="tx1"/>
              </a:solidFill>
            </a:endParaRPr>
          </a:p>
          <a:p>
            <a:r>
              <a:rPr lang="en-US" sz="1600" dirty="0">
                <a:solidFill>
                  <a:schemeClr val="tx1"/>
                </a:solidFill>
              </a:rPr>
              <a:t>1 minute - a bystander realizes that the condition of the fallen person is extremely serious</a:t>
            </a:r>
            <a:r>
              <a:rPr lang="en-US" sz="1600" dirty="0" smtClean="0">
                <a:solidFill>
                  <a:schemeClr val="tx1"/>
                </a:solidFill>
              </a:rPr>
              <a:t>,</a:t>
            </a:r>
            <a:r>
              <a:rPr lang="et-EE" sz="1600" dirty="0" smtClean="0">
                <a:solidFill>
                  <a:schemeClr val="tx1"/>
                </a:solidFill>
              </a:rPr>
              <a:t> </a:t>
            </a:r>
            <a:r>
              <a:rPr lang="en-US" sz="1600" dirty="0" smtClean="0">
                <a:solidFill>
                  <a:schemeClr val="tx1"/>
                </a:solidFill>
              </a:rPr>
              <a:t>they </a:t>
            </a:r>
            <a:r>
              <a:rPr lang="en-US" sz="1600" dirty="0">
                <a:solidFill>
                  <a:schemeClr val="tx1"/>
                </a:solidFill>
              </a:rPr>
              <a:t>search for a telephone, dial </a:t>
            </a:r>
            <a:r>
              <a:rPr lang="en-US" sz="1600" dirty="0" smtClean="0">
                <a:solidFill>
                  <a:schemeClr val="tx1"/>
                </a:solidFill>
              </a:rPr>
              <a:t>the </a:t>
            </a:r>
            <a:r>
              <a:rPr lang="en-US" sz="1600" dirty="0">
                <a:solidFill>
                  <a:schemeClr val="tx1"/>
                </a:solidFill>
              </a:rPr>
              <a:t>emergency number, finally answers you: the alarm center hears.</a:t>
            </a:r>
            <a:endParaRPr lang="et-EE" sz="1600" dirty="0">
              <a:solidFill>
                <a:schemeClr val="tx1"/>
              </a:solidFill>
            </a:endParaRPr>
          </a:p>
          <a:p>
            <a:pPr marL="114300" indent="0">
              <a:buNone/>
            </a:pPr>
            <a:endParaRPr lang="en-US" sz="1600" dirty="0">
              <a:solidFill>
                <a:schemeClr val="tx1"/>
              </a:solidFill>
            </a:endParaRPr>
          </a:p>
          <a:p>
            <a:r>
              <a:rPr lang="en-US" sz="1600" dirty="0">
                <a:solidFill>
                  <a:schemeClr val="tx1"/>
                </a:solidFill>
              </a:rPr>
              <a:t>During the 2 minute caller explains to the rescue manager what </a:t>
            </a:r>
            <a:r>
              <a:rPr lang="en-US" sz="1600" dirty="0" smtClean="0">
                <a:solidFill>
                  <a:schemeClr val="tx1"/>
                </a:solidFill>
              </a:rPr>
              <a:t>they </a:t>
            </a:r>
            <a:r>
              <a:rPr lang="en-US" sz="1600" dirty="0">
                <a:solidFill>
                  <a:schemeClr val="tx1"/>
                </a:solidFill>
              </a:rPr>
              <a:t>can see, the condition of the victim and where they are.</a:t>
            </a:r>
            <a:endParaRPr lang="et-EE" sz="1600" dirty="0">
              <a:solidFill>
                <a:schemeClr val="tx1"/>
              </a:solidFill>
            </a:endParaRPr>
          </a:p>
          <a:p>
            <a:pPr marL="114300" indent="0">
              <a:buNone/>
            </a:pPr>
            <a:endParaRPr lang="en-US" sz="1600" dirty="0">
              <a:solidFill>
                <a:schemeClr val="tx1"/>
              </a:solidFill>
            </a:endParaRPr>
          </a:p>
          <a:p>
            <a:r>
              <a:rPr lang="en-US" sz="1600" dirty="0">
                <a:solidFill>
                  <a:schemeClr val="tx1"/>
                </a:solidFill>
              </a:rPr>
              <a:t>3 minutes - the alarm center encodes the call, searches for the nearest available brigade and passes the call on to them by telephone.</a:t>
            </a:r>
            <a:endParaRPr lang="et-EE" sz="1600" dirty="0">
              <a:solidFill>
                <a:schemeClr val="tx1"/>
              </a:solidFill>
            </a:endParaRPr>
          </a:p>
          <a:p>
            <a:endParaRPr lang="en-US" sz="1600" dirty="0">
              <a:solidFill>
                <a:schemeClr val="tx1"/>
              </a:solidFill>
            </a:endParaRPr>
          </a:p>
          <a:p>
            <a:r>
              <a:rPr lang="en-US" sz="1600" dirty="0">
                <a:solidFill>
                  <a:schemeClr val="tx1"/>
                </a:solidFill>
              </a:rPr>
              <a:t>4 minutes - the ambulance must travel for quick calls within one minute. This is the time it takes for the car to drive out of the garage, the brigade to step in and to report its departure via the radio.</a:t>
            </a:r>
          </a:p>
          <a:p>
            <a:pPr marL="114300" indent="0">
              <a:buNone/>
            </a:pPr>
            <a:endParaRPr lang="et-EE" dirty="0">
              <a:solidFill>
                <a:schemeClr val="tx1"/>
              </a:solidFill>
            </a:endParaRPr>
          </a:p>
          <a:p>
            <a:pPr marL="114300" indent="0">
              <a:buNone/>
            </a:pPr>
            <a:endParaRPr lang="en-US" dirty="0">
              <a:solidFill>
                <a:schemeClr val="tx1"/>
              </a:solidFill>
            </a:endParaRPr>
          </a:p>
        </p:txBody>
      </p:sp>
    </p:spTree>
    <p:extLst>
      <p:ext uri="{BB962C8B-B14F-4D97-AF65-F5344CB8AC3E}">
        <p14:creationId xmlns:p14="http://schemas.microsoft.com/office/powerpoint/2010/main" val="1355197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708509"/>
            <a:ext cx="8520600" cy="4208662"/>
          </a:xfrm>
        </p:spPr>
        <p:txBody>
          <a:bodyPr/>
          <a:lstStyle/>
          <a:p>
            <a:pPr marL="114300" indent="0">
              <a:buNone/>
            </a:pPr>
            <a:r>
              <a:rPr lang="et-EE" dirty="0" smtClean="0">
                <a:solidFill>
                  <a:schemeClr val="tx1"/>
                </a:solidFill>
              </a:rPr>
              <a:t>So</a:t>
            </a:r>
            <a:r>
              <a:rPr lang="en-US" dirty="0" smtClean="0">
                <a:solidFill>
                  <a:schemeClr val="tx1"/>
                </a:solidFill>
              </a:rPr>
              <a:t>, </a:t>
            </a:r>
            <a:r>
              <a:rPr lang="en-US" dirty="0">
                <a:solidFill>
                  <a:schemeClr val="tx1"/>
                </a:solidFill>
              </a:rPr>
              <a:t>4 minutes have passed since the moment of the cardiac arrest and the ambulance has not moved a centimeter. </a:t>
            </a:r>
            <a:endParaRPr lang="et-EE" dirty="0">
              <a:solidFill>
                <a:schemeClr val="tx1"/>
              </a:solidFill>
            </a:endParaRPr>
          </a:p>
          <a:p>
            <a:pPr marL="114300" indent="0">
              <a:buNone/>
            </a:pPr>
            <a:endParaRPr lang="et-EE" dirty="0">
              <a:solidFill>
                <a:schemeClr val="tx1"/>
              </a:solidFill>
            </a:endParaRPr>
          </a:p>
          <a:p>
            <a:pPr marL="114300" indent="0">
              <a:buNone/>
            </a:pPr>
            <a:r>
              <a:rPr lang="en-US" dirty="0">
                <a:solidFill>
                  <a:schemeClr val="tx1"/>
                </a:solidFill>
              </a:rPr>
              <a:t>Only information has moved, and the same has happened in Estonia, Norway, Bulgaria, Romania or </a:t>
            </a:r>
            <a:r>
              <a:rPr lang="et-EE" dirty="0">
                <a:solidFill>
                  <a:schemeClr val="tx1"/>
                </a:solidFill>
              </a:rPr>
              <a:t>The Republic of North Macedonia.</a:t>
            </a:r>
            <a:endParaRPr lang="en-US" dirty="0">
              <a:solidFill>
                <a:schemeClr val="tx1"/>
              </a:solidFill>
            </a:endParaRPr>
          </a:p>
          <a:p>
            <a:pPr marL="114300" indent="0">
              <a:buNone/>
            </a:pPr>
            <a:r>
              <a:rPr lang="en-US" dirty="0" smtClean="0">
                <a:solidFill>
                  <a:schemeClr val="tx1"/>
                </a:solidFill>
              </a:rPr>
              <a:t> </a:t>
            </a:r>
            <a:endParaRPr lang="et-EE" dirty="0">
              <a:solidFill>
                <a:schemeClr val="tx1"/>
              </a:solidFill>
            </a:endParaRPr>
          </a:p>
          <a:p>
            <a:pPr marL="114300" indent="0">
              <a:buNone/>
            </a:pPr>
            <a:r>
              <a:rPr lang="en-US" dirty="0" smtClean="0">
                <a:solidFill>
                  <a:schemeClr val="tx1"/>
                </a:solidFill>
              </a:rPr>
              <a:t>How </a:t>
            </a:r>
            <a:r>
              <a:rPr lang="en-US" dirty="0">
                <a:solidFill>
                  <a:schemeClr val="tx1"/>
                </a:solidFill>
              </a:rPr>
              <a:t>far does an ambulance get in 1 minute? Next door, to the nearest intersection? Hardly beyond. </a:t>
            </a:r>
            <a:endParaRPr lang="et-EE" dirty="0">
              <a:solidFill>
                <a:schemeClr val="tx1"/>
              </a:solidFill>
            </a:endParaRPr>
          </a:p>
          <a:p>
            <a:pPr marL="114300" indent="0">
              <a:buNone/>
            </a:pPr>
            <a:endParaRPr lang="et-EE" dirty="0">
              <a:solidFill>
                <a:schemeClr val="tx1"/>
              </a:solidFill>
            </a:endParaRPr>
          </a:p>
          <a:p>
            <a:pPr marL="114300" indent="0">
              <a:buNone/>
            </a:pPr>
            <a:r>
              <a:rPr lang="en-US" dirty="0">
                <a:solidFill>
                  <a:schemeClr val="tx1"/>
                </a:solidFill>
              </a:rPr>
              <a:t>Therefore, an ambulance cannot participate in rescuing a person in the first minutes. There is only a fellow citizen next to the victim, and their actions determine whether these 5 minutes equate to eternity for the victim or only the five most difficult minutes of this person’s life.</a:t>
            </a:r>
          </a:p>
          <a:p>
            <a:pPr marL="114300" indent="0">
              <a:buNone/>
            </a:pPr>
            <a:endParaRPr lang="en-US" dirty="0">
              <a:solidFill>
                <a:schemeClr val="tx1"/>
              </a:solidFill>
            </a:endParaRPr>
          </a:p>
        </p:txBody>
      </p:sp>
    </p:spTree>
    <p:extLst>
      <p:ext uri="{BB962C8B-B14F-4D97-AF65-F5344CB8AC3E}">
        <p14:creationId xmlns:p14="http://schemas.microsoft.com/office/powerpoint/2010/main" val="3431029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835677"/>
            <a:ext cx="8520600" cy="3733198"/>
          </a:xfrm>
        </p:spPr>
        <p:txBody>
          <a:bodyPr/>
          <a:lstStyle/>
          <a:p>
            <a:pPr marL="114300" indent="0">
              <a:buNone/>
            </a:pPr>
            <a:r>
              <a:rPr lang="en-US" dirty="0">
                <a:solidFill>
                  <a:schemeClr val="tx1"/>
                </a:solidFill>
              </a:rPr>
              <a:t>In several countries, the concept has been developed that it is much cheaper and more effective to teach the population, from kindergarten to senior clubs to perform first aid, than to put ambulances every 10 kilometers. </a:t>
            </a:r>
            <a:endParaRPr lang="et-EE" dirty="0">
              <a:solidFill>
                <a:schemeClr val="tx1"/>
              </a:solidFill>
            </a:endParaRPr>
          </a:p>
          <a:p>
            <a:pPr marL="114300" indent="0">
              <a:buNone/>
            </a:pPr>
            <a:endParaRPr lang="et-EE" dirty="0">
              <a:solidFill>
                <a:schemeClr val="tx1"/>
              </a:solidFill>
            </a:endParaRPr>
          </a:p>
          <a:p>
            <a:pPr marL="114300" indent="0">
              <a:buNone/>
            </a:pPr>
            <a:r>
              <a:rPr lang="en-US" dirty="0">
                <a:solidFill>
                  <a:schemeClr val="tx1"/>
                </a:solidFill>
              </a:rPr>
              <a:t>The earlier the introduction of first aid truths begins, the better it becomes part of the future citizen's worldview. </a:t>
            </a:r>
            <a:endParaRPr lang="et-EE" dirty="0">
              <a:solidFill>
                <a:schemeClr val="tx1"/>
              </a:solidFill>
            </a:endParaRPr>
          </a:p>
          <a:p>
            <a:pPr marL="114300" indent="0">
              <a:buNone/>
            </a:pPr>
            <a:endParaRPr lang="et-EE" dirty="0">
              <a:solidFill>
                <a:schemeClr val="tx1"/>
              </a:solidFill>
            </a:endParaRPr>
          </a:p>
          <a:p>
            <a:pPr marL="114300" indent="0">
              <a:buNone/>
            </a:pPr>
            <a:r>
              <a:rPr lang="en-US" dirty="0">
                <a:solidFill>
                  <a:schemeClr val="tx1"/>
                </a:solidFill>
              </a:rPr>
              <a:t>Along with first aid, however, children would be given something else - a desire to help, empathy, </a:t>
            </a:r>
            <a:r>
              <a:rPr lang="et-EE" dirty="0">
                <a:solidFill>
                  <a:schemeClr val="tx1"/>
                </a:solidFill>
              </a:rPr>
              <a:t>r</a:t>
            </a:r>
            <a:r>
              <a:rPr lang="en-US" dirty="0" err="1">
                <a:solidFill>
                  <a:schemeClr val="tx1"/>
                </a:solidFill>
              </a:rPr>
              <a:t>everence</a:t>
            </a:r>
            <a:r>
              <a:rPr lang="en-US" dirty="0">
                <a:solidFill>
                  <a:schemeClr val="tx1"/>
                </a:solidFill>
              </a:rPr>
              <a:t> for life - values that can no longer </a:t>
            </a:r>
            <a:r>
              <a:rPr lang="en-US" dirty="0" smtClean="0">
                <a:solidFill>
                  <a:schemeClr val="tx1"/>
                </a:solidFill>
              </a:rPr>
              <a:t>be</a:t>
            </a:r>
            <a:r>
              <a:rPr lang="et-EE" dirty="0" smtClean="0">
                <a:solidFill>
                  <a:schemeClr val="tx1"/>
                </a:solidFill>
              </a:rPr>
              <a:t> </a:t>
            </a:r>
            <a:r>
              <a:rPr lang="en-US" dirty="0" smtClean="0">
                <a:solidFill>
                  <a:schemeClr val="tx1"/>
                </a:solidFill>
              </a:rPr>
              <a:t>passed </a:t>
            </a:r>
            <a:r>
              <a:rPr lang="en-US" dirty="0" smtClean="0">
                <a:solidFill>
                  <a:srgbClr val="FF0000"/>
                </a:solidFill>
              </a:rPr>
              <a:t> </a:t>
            </a:r>
            <a:r>
              <a:rPr lang="en-US" dirty="0">
                <a:solidFill>
                  <a:schemeClr val="tx1"/>
                </a:solidFill>
              </a:rPr>
              <a:t>on to an adult.</a:t>
            </a:r>
          </a:p>
          <a:p>
            <a:pPr marL="114300" indent="0">
              <a:buNone/>
            </a:pPr>
            <a:endParaRPr lang="en-US" dirty="0">
              <a:solidFill>
                <a:schemeClr val="tx1"/>
              </a:solidFill>
            </a:endParaRPr>
          </a:p>
        </p:txBody>
      </p:sp>
    </p:spTree>
    <p:extLst>
      <p:ext uri="{BB962C8B-B14F-4D97-AF65-F5344CB8AC3E}">
        <p14:creationId xmlns:p14="http://schemas.microsoft.com/office/powerpoint/2010/main" val="2656064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654008"/>
            <a:ext cx="8520600" cy="4075438"/>
          </a:xfrm>
        </p:spPr>
        <p:txBody>
          <a:bodyPr/>
          <a:lstStyle/>
          <a:p>
            <a:pPr marL="114300" indent="0">
              <a:buNone/>
            </a:pPr>
            <a:r>
              <a:rPr lang="en-US" dirty="0">
                <a:solidFill>
                  <a:schemeClr val="tx1"/>
                </a:solidFill>
              </a:rPr>
              <a:t>First aid training is a place where a child can unknowingly become aware of a different lifestyle</a:t>
            </a:r>
            <a:r>
              <a:rPr lang="en-US" dirty="0" smtClean="0">
                <a:solidFill>
                  <a:schemeClr val="tx1"/>
                </a:solidFill>
              </a:rPr>
              <a:t>.</a:t>
            </a:r>
            <a:r>
              <a:rPr lang="et-EE" dirty="0" smtClean="0">
                <a:solidFill>
                  <a:schemeClr val="tx1"/>
                </a:solidFill>
              </a:rPr>
              <a:t> </a:t>
            </a:r>
            <a:r>
              <a:rPr lang="en-US" dirty="0" smtClean="0">
                <a:solidFill>
                  <a:schemeClr val="tx1"/>
                </a:solidFill>
              </a:rPr>
              <a:t>This </a:t>
            </a:r>
            <a:r>
              <a:rPr lang="en-US" dirty="0">
                <a:solidFill>
                  <a:schemeClr val="tx1"/>
                </a:solidFill>
              </a:rPr>
              <a:t>happens unnoticed, because it works much more effectively than colored posters about healthy food on school walls. This would save tens of thousands of lives in the long run.</a:t>
            </a:r>
          </a:p>
          <a:p>
            <a:pPr marL="114300" indent="0">
              <a:buNone/>
            </a:pPr>
            <a:endParaRPr lang="et-EE" dirty="0">
              <a:solidFill>
                <a:schemeClr val="tx1"/>
              </a:solidFill>
            </a:endParaRPr>
          </a:p>
          <a:p>
            <a:pPr marL="114300" indent="0">
              <a:buNone/>
            </a:pPr>
            <a:r>
              <a:rPr lang="en-US" dirty="0">
                <a:solidFill>
                  <a:schemeClr val="tx1"/>
                </a:solidFill>
              </a:rPr>
              <a:t>Seeing a person next to you, realizing that his or her life depends on our knowledge and actions, gradually leads us to realize that it is ugly to be happy, rich, and successful </a:t>
            </a:r>
            <a:r>
              <a:rPr lang="en-US" dirty="0" smtClean="0">
                <a:solidFill>
                  <a:schemeClr val="tx1"/>
                </a:solidFill>
              </a:rPr>
              <a:t>all </a:t>
            </a:r>
            <a:r>
              <a:rPr lang="en-US" dirty="0">
                <a:solidFill>
                  <a:schemeClr val="tx1"/>
                </a:solidFill>
              </a:rPr>
              <a:t>alone.</a:t>
            </a:r>
          </a:p>
          <a:p>
            <a:pPr marL="114300" indent="0">
              <a:buNone/>
            </a:pPr>
            <a:endParaRPr lang="et-EE" dirty="0">
              <a:solidFill>
                <a:schemeClr val="tx1"/>
              </a:solidFill>
            </a:endParaRPr>
          </a:p>
          <a:p>
            <a:pPr marL="114300" indent="0">
              <a:buNone/>
            </a:pPr>
            <a:r>
              <a:rPr lang="et-EE" b="1" dirty="0">
                <a:solidFill>
                  <a:schemeClr val="tx1"/>
                </a:solidFill>
              </a:rPr>
              <a:t>I notice a person next to me - I can make him happier! </a:t>
            </a:r>
          </a:p>
          <a:p>
            <a:pPr marL="114300" indent="0">
              <a:buNone/>
            </a:pPr>
            <a:endParaRPr lang="et-EE" dirty="0">
              <a:solidFill>
                <a:schemeClr val="tx1"/>
              </a:solidFill>
            </a:endParaRPr>
          </a:p>
          <a:p>
            <a:pPr marL="114300" indent="0">
              <a:buNone/>
            </a:pPr>
            <a:r>
              <a:rPr lang="et-EE" b="1" dirty="0">
                <a:solidFill>
                  <a:schemeClr val="tx1"/>
                </a:solidFill>
              </a:rPr>
              <a:t>I can revive, I can save a person! </a:t>
            </a:r>
          </a:p>
          <a:p>
            <a:pPr marL="114300" indent="0">
              <a:buNone/>
            </a:pPr>
            <a:endParaRPr lang="en-US" dirty="0">
              <a:solidFill>
                <a:schemeClr val="tx1"/>
              </a:solidFill>
            </a:endParaRPr>
          </a:p>
          <a:p>
            <a:pPr marL="114300" indent="0">
              <a:buNone/>
            </a:pPr>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856" y="3369747"/>
            <a:ext cx="775121" cy="7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255" y="4035866"/>
            <a:ext cx="669807" cy="66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38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99506"/>
            <a:ext cx="8520600" cy="514729"/>
          </a:xfrm>
        </p:spPr>
        <p:txBody>
          <a:bodyPr/>
          <a:lstStyle/>
          <a:p>
            <a:r>
              <a:rPr lang="et-EE" dirty="0"/>
              <a:t>Learning process</a:t>
            </a:r>
            <a:r>
              <a:rPr lang="en-US" dirty="0"/>
              <a:t/>
            </a:r>
            <a:br>
              <a:rPr lang="en-US" dirty="0"/>
            </a:br>
            <a:endParaRPr lang="en-US" dirty="0"/>
          </a:p>
        </p:txBody>
      </p:sp>
      <p:sp>
        <p:nvSpPr>
          <p:cNvPr id="3" name="Text Placeholder 2"/>
          <p:cNvSpPr>
            <a:spLocks noGrp="1"/>
          </p:cNvSpPr>
          <p:nvPr>
            <p:ph type="body" idx="1"/>
          </p:nvPr>
        </p:nvSpPr>
        <p:spPr>
          <a:xfrm>
            <a:off x="311700" y="1289849"/>
            <a:ext cx="8520600" cy="3279026"/>
          </a:xfrm>
          <a:noFill/>
          <a:ln>
            <a:noFill/>
          </a:ln>
        </p:spPr>
        <p:txBody>
          <a:bodyPr/>
          <a:lstStyle/>
          <a:p>
            <a:r>
              <a:rPr lang="et-EE" dirty="0">
                <a:solidFill>
                  <a:schemeClr val="tx1"/>
                </a:solidFill>
              </a:rPr>
              <a:t>Acquisition of skills - the aim is to achieve automatic, accurate and skilful performance of the learned activity. In automatic movement, you no longer think about performing an action, but focus more on the goal</a:t>
            </a:r>
            <a:r>
              <a:rPr lang="et-EE" dirty="0" smtClean="0">
                <a:solidFill>
                  <a:schemeClr val="tx1"/>
                </a:solidFill>
              </a:rPr>
              <a:t>.</a:t>
            </a:r>
          </a:p>
          <a:p>
            <a:pPr marL="114300" indent="0">
              <a:buNone/>
            </a:pPr>
            <a:endParaRPr lang="et-EE" dirty="0" smtClean="0">
              <a:solidFill>
                <a:schemeClr val="tx1"/>
              </a:solidFill>
            </a:endParaRPr>
          </a:p>
          <a:p>
            <a:r>
              <a:rPr lang="et-EE" dirty="0" smtClean="0">
                <a:solidFill>
                  <a:schemeClr val="tx1"/>
                </a:solidFill>
              </a:rPr>
              <a:t>Information important to separate</a:t>
            </a:r>
          </a:p>
          <a:p>
            <a:pPr marL="114300" indent="0">
              <a:buNone/>
            </a:pPr>
            <a:endParaRPr lang="en-US" dirty="0">
              <a:solidFill>
                <a:schemeClr val="tx1"/>
              </a:solidFill>
            </a:endParaRPr>
          </a:p>
          <a:p>
            <a:pPr marL="114300" indent="0">
              <a:buNone/>
            </a:pPr>
            <a:endParaRPr lang="en-US" dirty="0">
              <a:solidFill>
                <a:schemeClr val="tx1"/>
              </a:solidFill>
            </a:endParaRPr>
          </a:p>
          <a:p>
            <a:r>
              <a:rPr lang="et-EE" dirty="0">
                <a:solidFill>
                  <a:schemeClr val="tx1"/>
                </a:solidFill>
              </a:rPr>
              <a:t>A child will not start learning if he or she does not have an interest in learning. The material or tasks are in a logical order and gradually become more complex.</a:t>
            </a:r>
            <a:endParaRPr lang="en-US" dirty="0">
              <a:solidFill>
                <a:schemeClr val="tx1"/>
              </a:solidFill>
            </a:endParaRPr>
          </a:p>
          <a:p>
            <a:pPr marL="114300" indent="0">
              <a:buNone/>
            </a:pPr>
            <a:endParaRPr lang="en-US" dirty="0">
              <a:solidFill>
                <a:schemeClr val="tx1"/>
              </a:solidFill>
            </a:endParaRPr>
          </a:p>
        </p:txBody>
      </p:sp>
    </p:spTree>
    <p:extLst>
      <p:ext uri="{BB962C8B-B14F-4D97-AF65-F5344CB8AC3E}">
        <p14:creationId xmlns:p14="http://schemas.microsoft.com/office/powerpoint/2010/main" val="3606636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902</Words>
  <Application>Microsoft Office PowerPoint</Application>
  <PresentationFormat>On-screen Show (16:9)</PresentationFormat>
  <Paragraphs>82</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Simple Light</vt:lpstr>
      <vt:lpstr>What is first aid?</vt:lpstr>
      <vt:lpstr>What is first aid?</vt:lpstr>
      <vt:lpstr>PowerPoint Presentation</vt:lpstr>
      <vt:lpstr>PowerPoint Presentation</vt:lpstr>
      <vt:lpstr>PowerPoint Presentation</vt:lpstr>
      <vt:lpstr>PowerPoint Presentation</vt:lpstr>
      <vt:lpstr>PowerPoint Presentation</vt:lpstr>
      <vt:lpstr>PowerPoint Presentation</vt:lpstr>
      <vt:lpstr>Learning process </vt:lpstr>
      <vt:lpstr>Demonstration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Margit</dc:creator>
  <cp:lastModifiedBy>Windows User</cp:lastModifiedBy>
  <cp:revision>14</cp:revision>
  <dcterms:modified xsi:type="dcterms:W3CDTF">2020-10-19T15:49:57Z</dcterms:modified>
</cp:coreProperties>
</file>