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1"/>
  </p:notesMasterIdLst>
  <p:sldIdLst>
    <p:sldId id="257" r:id="rId2"/>
    <p:sldId id="290" r:id="rId3"/>
    <p:sldId id="321" r:id="rId4"/>
    <p:sldId id="305" r:id="rId5"/>
    <p:sldId id="307" r:id="rId6"/>
    <p:sldId id="306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</p:sldIdLst>
  <p:sldSz cx="12192000" cy="6858000"/>
  <p:notesSz cx="7559675" cy="10691813"/>
  <p:embeddedFontLst>
    <p:embeddedFont>
      <p:font typeface="Calibri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333399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6" autoAdjust="0"/>
    <p:restoredTop sz="94643"/>
  </p:normalViewPr>
  <p:slideViewPr>
    <p:cSldViewPr>
      <p:cViewPr>
        <p:scale>
          <a:sx n="90" d="100"/>
          <a:sy n="90" d="100"/>
        </p:scale>
        <p:origin x="-470" y="18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10713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3979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1284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body" idx="3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body" idx="4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body" idx="2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body" idx="3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body" idx="4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body" idx="5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body" idx="6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subTitle" idx="1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2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3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3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body" idx="2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body" idx="3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2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543240" y="219240"/>
            <a:ext cx="2228400" cy="637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815040" y="6305040"/>
            <a:ext cx="1076040" cy="313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106680" y="12732480"/>
            <a:ext cx="894960" cy="247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1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4190760" y="6413040"/>
            <a:ext cx="1211040" cy="205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2593440" y="6389640"/>
            <a:ext cx="894960" cy="247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6161040" y="6323040"/>
            <a:ext cx="923400" cy="313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7843680" y="6296760"/>
            <a:ext cx="1087200" cy="366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10059840" y="6275520"/>
            <a:ext cx="523440" cy="40932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ftr" idx="11"/>
          </p:nvPr>
        </p:nvSpPr>
        <p:spPr>
          <a:xfrm>
            <a:off x="4272480" y="7454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" name="Google Shape;19;p1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9584280" y="294840"/>
            <a:ext cx="2228400" cy="63792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/>
        </p:nvSpPr>
        <p:spPr>
          <a:xfrm>
            <a:off x="4007768" y="6381328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0" name="Google Shape;8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84280" y="294840"/>
            <a:ext cx="2228400" cy="637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 rotWithShape="1">
          <a:blip r:embed="rId4">
            <a:alphaModFix/>
          </a:blip>
          <a:srcRect l="16529" t="2213" r="9841"/>
          <a:stretch/>
        </p:blipFill>
        <p:spPr>
          <a:xfrm>
            <a:off x="9584280" y="1268760"/>
            <a:ext cx="2447904" cy="113601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CuadroTexto"/>
          <p:cNvSpPr txBox="1"/>
          <p:nvPr/>
        </p:nvSpPr>
        <p:spPr>
          <a:xfrm>
            <a:off x="1343472" y="1660530"/>
            <a:ext cx="8352928" cy="1077218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mk-MK" sz="3200" b="1" dirty="0" smtClean="0"/>
              <a:t>ШТО ЗНАЕМЕ ЗА ВИСОКАТА ЧУВСТВИТЕЛНОСТ</a:t>
            </a:r>
            <a:endParaRPr lang="en-GB" sz="3200" b="1" dirty="0"/>
          </a:p>
        </p:txBody>
      </p:sp>
      <p:sp>
        <p:nvSpPr>
          <p:cNvPr id="2" name="Rectángulo 1"/>
          <p:cNvSpPr/>
          <p:nvPr/>
        </p:nvSpPr>
        <p:spPr>
          <a:xfrm>
            <a:off x="2774676" y="2907107"/>
            <a:ext cx="658064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k-MK" sz="2800" dirty="0" smtClean="0"/>
              <a:t>Психотерапевски</a:t>
            </a:r>
            <a:r>
              <a:rPr lang="en-US" sz="2800" dirty="0" smtClean="0"/>
              <a:t> </a:t>
            </a:r>
            <a:r>
              <a:rPr lang="mk-MK" sz="2800" dirty="0" smtClean="0"/>
              <a:t>пристап</a:t>
            </a:r>
            <a:r>
              <a:rPr lang="en-US" sz="2800" dirty="0" smtClean="0"/>
              <a:t> </a:t>
            </a:r>
            <a:r>
              <a:rPr lang="mk-MK" sz="2800" dirty="0" smtClean="0"/>
              <a:t>и работа со</a:t>
            </a:r>
          </a:p>
          <a:p>
            <a:pPr algn="ctr"/>
            <a:r>
              <a:rPr lang="mk-MK" sz="2800" dirty="0" smtClean="0"/>
              <a:t> високо чувствителни деца</a:t>
            </a:r>
            <a:endParaRPr lang="ro-RO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352" y="1268760"/>
            <a:ext cx="11089968" cy="5589240"/>
          </a:xfrm>
        </p:spPr>
        <p:txBody>
          <a:bodyPr/>
          <a:lstStyle/>
          <a:p>
            <a:pPr marL="114300" indent="0">
              <a:buNone/>
            </a:pPr>
            <a:r>
              <a:rPr lang="ro-RO" dirty="0" smtClean="0"/>
              <a:t>	</a:t>
            </a:r>
            <a:r>
              <a:rPr lang="ru-RU" sz="2400" dirty="0"/>
              <a:t>Цели на користењето на графичкиот израз како метод на </a:t>
            </a:r>
            <a:r>
              <a:rPr lang="ru-RU" sz="2400" dirty="0" smtClean="0"/>
              <a:t>интервенција</a:t>
            </a:r>
            <a:r>
              <a:rPr lang="ru-RU" sz="2400" dirty="0"/>
              <a:t>:</a:t>
            </a:r>
            <a:endParaRPr lang="ro-RO" sz="2400" b="1" dirty="0" smtClean="0"/>
          </a:p>
          <a:p>
            <a:pPr>
              <a:lnSpc>
                <a:spcPct val="150000"/>
              </a:lnSpc>
            </a:pPr>
            <a:r>
              <a:rPr lang="mk-MK" sz="2000" dirty="0"/>
              <a:t>создадете промена</a:t>
            </a:r>
            <a:r>
              <a:rPr lang="mk-MK" sz="2000" dirty="0" smtClean="0"/>
              <a:t>;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ru-RU" sz="2000" dirty="0"/>
              <a:t>да се идентификуваат креативни решенија за проблемите </a:t>
            </a:r>
            <a:r>
              <a:rPr lang="ru-RU" sz="2000" dirty="0" smtClean="0"/>
              <a:t>нагласени </a:t>
            </a:r>
            <a:r>
              <a:rPr lang="ru-RU" sz="2000" dirty="0"/>
              <a:t>од </a:t>
            </a:r>
            <a:r>
              <a:rPr lang="ru-RU" sz="2000" dirty="0" smtClean="0"/>
              <a:t>евалуацијата;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ru-RU" sz="2000" dirty="0"/>
              <a:t>да се </a:t>
            </a:r>
            <a:r>
              <a:rPr lang="ru-RU" sz="2000" dirty="0" smtClean="0"/>
              <a:t>поттикне свесност </a:t>
            </a:r>
            <a:r>
              <a:rPr lang="ru-RU" sz="2000" dirty="0"/>
              <a:t>и </a:t>
            </a:r>
            <a:r>
              <a:rPr lang="ru-RU" sz="2000" dirty="0" smtClean="0"/>
              <a:t>промена;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ru-RU" sz="2000" dirty="0" smtClean="0"/>
              <a:t>Да се создадат </a:t>
            </a:r>
            <a:r>
              <a:rPr lang="ru-RU" sz="2000" dirty="0"/>
              <a:t>нови начини на комуникација и </a:t>
            </a:r>
            <a:r>
              <a:rPr lang="ru-RU" sz="2000" dirty="0" smtClean="0"/>
              <a:t>интеракција;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ru-RU" sz="2000" dirty="0"/>
              <a:t>да </a:t>
            </a:r>
            <a:r>
              <a:rPr lang="ru-RU" sz="2000" dirty="0" smtClean="0"/>
              <a:t>се </a:t>
            </a:r>
            <a:r>
              <a:rPr lang="ru-RU" sz="2000" dirty="0"/>
              <a:t>модифицираат проблематичните </a:t>
            </a:r>
            <a:r>
              <a:rPr lang="ru-RU" sz="2000" dirty="0" smtClean="0"/>
              <a:t>однесувања;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ru-RU" sz="2000" dirty="0"/>
              <a:t>д</a:t>
            </a:r>
            <a:r>
              <a:rPr lang="ru-RU" sz="2000" dirty="0" smtClean="0"/>
              <a:t>а изразуваат </a:t>
            </a:r>
            <a:r>
              <a:rPr lang="ru-RU" sz="2000" dirty="0"/>
              <a:t>емоции и чувства како форма на оригинален </a:t>
            </a:r>
            <a:r>
              <a:rPr lang="ru-RU" sz="2000" dirty="0" smtClean="0"/>
              <a:t>контакт</a:t>
            </a:r>
            <a:r>
              <a:rPr lang="ru-RU" sz="2400" dirty="0" smtClean="0"/>
              <a:t>.</a:t>
            </a:r>
            <a:endParaRPr lang="ro-RO" sz="2600" b="1" dirty="0"/>
          </a:p>
        </p:txBody>
      </p:sp>
      <p:sp>
        <p:nvSpPr>
          <p:cNvPr id="6" name="6 CuadroTexto"/>
          <p:cNvSpPr txBox="1"/>
          <p:nvPr/>
        </p:nvSpPr>
        <p:spPr>
          <a:xfrm>
            <a:off x="516039" y="382967"/>
            <a:ext cx="5075905" cy="892552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mk-MK" sz="2600" b="1" dirty="0"/>
              <a:t>Креативни техники за цртање</a:t>
            </a:r>
          </a:p>
        </p:txBody>
      </p:sp>
    </p:spTree>
    <p:extLst>
      <p:ext uri="{BB962C8B-B14F-4D97-AF65-F5344CB8AC3E}">
        <p14:creationId xmlns:p14="http://schemas.microsoft.com/office/powerpoint/2010/main" val="311234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352" y="1275518"/>
            <a:ext cx="11233248" cy="5033802"/>
          </a:xfrm>
        </p:spPr>
        <p:txBody>
          <a:bodyPr/>
          <a:lstStyle/>
          <a:p>
            <a:pPr marL="114300" indent="0">
              <a:buNone/>
            </a:pPr>
            <a:r>
              <a:rPr lang="ro-RO" sz="2400" b="1" dirty="0" smtClean="0"/>
              <a:t>	</a:t>
            </a:r>
            <a:r>
              <a:rPr lang="ru-RU" sz="2400" b="1" dirty="0"/>
              <a:t>Метод на интервенција користејќи техники на цртање</a:t>
            </a:r>
            <a:r>
              <a:rPr lang="en-US" sz="2400" b="1" dirty="0" smtClean="0"/>
              <a:t> </a:t>
            </a:r>
            <a:endParaRPr lang="ro-RO" sz="2400" b="1" dirty="0" smtClean="0"/>
          </a:p>
          <a:p>
            <a:pPr marL="114300" indent="0">
              <a:buNone/>
            </a:pPr>
            <a:r>
              <a:rPr lang="ro-RO" sz="2400" b="1" i="1" dirty="0"/>
              <a:t>	</a:t>
            </a:r>
            <a:r>
              <a:rPr lang="mk-MK" sz="2400" i="1" dirty="0" smtClean="0"/>
              <a:t>Семејно </a:t>
            </a:r>
            <a:r>
              <a:rPr lang="ru-RU" sz="2400" i="1" dirty="0" smtClean="0"/>
              <a:t>графичко </a:t>
            </a:r>
            <a:r>
              <a:rPr lang="ru-RU" sz="2400" i="1" dirty="0" smtClean="0"/>
              <a:t>моделирањ</a:t>
            </a:r>
            <a:r>
              <a:rPr lang="ru-RU" sz="2400" i="1" dirty="0" smtClean="0"/>
              <a:t>е </a:t>
            </a:r>
            <a:r>
              <a:rPr lang="ru-RU" sz="2400" dirty="0"/>
              <a:t>(техника прилагодена од Вирџинија Сатир / Дејвид Кантор и Фред Дул) е техника </a:t>
            </a:r>
            <a:r>
              <a:rPr lang="ru-RU" sz="2400" dirty="0" smtClean="0"/>
              <a:t>која </a:t>
            </a:r>
            <a:r>
              <a:rPr lang="ru-RU" sz="2400" dirty="0"/>
              <a:t>се користи за да се потенцира перцепцијата на детето за тоа како се организира семејството</a:t>
            </a:r>
            <a:r>
              <a:rPr lang="ru-RU" sz="2400" dirty="0" smtClean="0"/>
              <a:t>.</a:t>
            </a:r>
            <a:endParaRPr lang="ro-RO" sz="2400" dirty="0" smtClean="0"/>
          </a:p>
          <a:p>
            <a:pPr marL="114300" indent="0">
              <a:buNone/>
            </a:pPr>
            <a:r>
              <a:rPr lang="ro-RO" sz="2600" dirty="0"/>
              <a:t>	</a:t>
            </a:r>
            <a:r>
              <a:rPr lang="en-US" sz="2400" dirty="0"/>
              <a:t> </a:t>
            </a:r>
            <a:r>
              <a:rPr lang="ru-RU" sz="2400" dirty="0" smtClean="0"/>
              <a:t>Стратегијата се користи  така што </a:t>
            </a:r>
            <a:r>
              <a:rPr lang="ru-RU" sz="2400" dirty="0"/>
              <a:t>детето </a:t>
            </a:r>
            <a:r>
              <a:rPr lang="ru-RU" sz="2400" dirty="0" smtClean="0"/>
              <a:t>треба да </a:t>
            </a:r>
            <a:r>
              <a:rPr lang="ru-RU" sz="2400" dirty="0"/>
              <a:t>замисли и да </a:t>
            </a:r>
            <a:r>
              <a:rPr lang="ru-RU" sz="2400" dirty="0" smtClean="0"/>
              <a:t>нацрта </a:t>
            </a:r>
            <a:r>
              <a:rPr lang="ru-RU" sz="2400" dirty="0"/>
              <a:t>на лист хартија како би </a:t>
            </a:r>
            <a:r>
              <a:rPr lang="ru-RU" sz="2400" dirty="0" smtClean="0"/>
              <a:t>изгледал семејнот модел, </a:t>
            </a:r>
            <a:r>
              <a:rPr lang="ru-RU" sz="2400" dirty="0"/>
              <a:t>да му биде дозволено да ги претставува своите членови на која било позиција. Може да се искористи за да се определи сегашниот момент, или за тој да замисли </a:t>
            </a:r>
            <a:r>
              <a:rPr lang="ru-RU" sz="2400" dirty="0" smtClean="0"/>
              <a:t>идеален модел </a:t>
            </a:r>
            <a:r>
              <a:rPr lang="ru-RU" sz="2400" dirty="0"/>
              <a:t>на своето </a:t>
            </a:r>
            <a:r>
              <a:rPr lang="ru-RU" sz="2400" dirty="0" smtClean="0"/>
              <a:t>семејство.</a:t>
            </a:r>
            <a:endParaRPr lang="ro-RO" sz="2400" dirty="0" smtClean="0"/>
          </a:p>
          <a:p>
            <a:pPr marL="114300" indent="0">
              <a:buNone/>
            </a:pPr>
            <a:r>
              <a:rPr lang="ro-RO" sz="2400" dirty="0"/>
              <a:t>	</a:t>
            </a:r>
            <a:r>
              <a:rPr lang="en-US" sz="2400" dirty="0"/>
              <a:t> </a:t>
            </a:r>
            <a:r>
              <a:rPr lang="ru-RU" sz="2400" dirty="0"/>
              <a:t>Начинот на поставување на ликовите (понекогаш надредениот), растојанието помеѓу нив, точките на допир, телесното држење и целокупната слика на скулптурата овозможуваат проценка на семејните улоги, граници, како тие ги перцепираат другите </a:t>
            </a:r>
            <a:r>
              <a:rPr lang="ru-RU" sz="2400" dirty="0" smtClean="0"/>
              <a:t>членови.</a:t>
            </a:r>
            <a:endParaRPr lang="ro-RO" sz="2400" dirty="0"/>
          </a:p>
          <a:p>
            <a:endParaRPr lang="ro-RO" sz="2400" dirty="0"/>
          </a:p>
        </p:txBody>
      </p:sp>
      <p:sp>
        <p:nvSpPr>
          <p:cNvPr id="4" name="6 CuadroTexto"/>
          <p:cNvSpPr txBox="1"/>
          <p:nvPr/>
        </p:nvSpPr>
        <p:spPr>
          <a:xfrm>
            <a:off x="516039" y="382967"/>
            <a:ext cx="5075905" cy="892552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mk-MK" sz="2600" b="1" dirty="0"/>
              <a:t>Креативни техники за цртање</a:t>
            </a:r>
          </a:p>
        </p:txBody>
      </p:sp>
    </p:spTree>
    <p:extLst>
      <p:ext uri="{BB962C8B-B14F-4D97-AF65-F5344CB8AC3E}">
        <p14:creationId xmlns:p14="http://schemas.microsoft.com/office/powerpoint/2010/main" val="116053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368" y="980728"/>
            <a:ext cx="10945952" cy="5195792"/>
          </a:xfrm>
        </p:spPr>
        <p:txBody>
          <a:bodyPr/>
          <a:lstStyle/>
          <a:p>
            <a:pPr marL="114300" indent="0">
              <a:buNone/>
            </a:pPr>
            <a:r>
              <a:rPr lang="ro-RO" b="1" dirty="0" smtClean="0"/>
              <a:t>	</a:t>
            </a:r>
            <a:r>
              <a:rPr lang="ru-RU" b="1" dirty="0"/>
              <a:t>Цели </a:t>
            </a:r>
            <a:r>
              <a:rPr lang="ru-RU" b="1" dirty="0" smtClean="0"/>
              <a:t>при </a:t>
            </a:r>
            <a:r>
              <a:rPr lang="ru-RU" b="1" dirty="0"/>
              <a:t>користење на колажот во процесот на евалуација на </a:t>
            </a:r>
            <a:r>
              <a:rPr lang="ru-RU" b="1" dirty="0" smtClean="0"/>
              <a:t>детето:</a:t>
            </a:r>
            <a:endParaRPr lang="ro-RO" b="1" dirty="0"/>
          </a:p>
          <a:p>
            <a:pPr lvl="0">
              <a:lnSpc>
                <a:spcPct val="150000"/>
              </a:lnSpc>
            </a:pPr>
            <a:r>
              <a:rPr lang="ru-RU" dirty="0" smtClean="0"/>
              <a:t>Ја олеснува изложеноста </a:t>
            </a:r>
            <a:r>
              <a:rPr lang="ru-RU" dirty="0"/>
              <a:t>на проблемот - визија за </a:t>
            </a:r>
            <a:r>
              <a:rPr lang="ru-RU" dirty="0" smtClean="0"/>
              <a:t>проблемот;</a:t>
            </a:r>
            <a:endParaRPr lang="en-US" dirty="0"/>
          </a:p>
          <a:p>
            <a:pPr lvl="0">
              <a:lnSpc>
                <a:spcPct val="150000"/>
              </a:lnSpc>
            </a:pPr>
            <a:r>
              <a:rPr lang="ru-RU" dirty="0" smtClean="0"/>
              <a:t>Покажува </a:t>
            </a:r>
            <a:r>
              <a:rPr lang="ru-RU" dirty="0"/>
              <a:t>како детето се идентификува со одредени </a:t>
            </a:r>
            <a:r>
              <a:rPr lang="ru-RU" dirty="0" smtClean="0"/>
              <a:t>претстави;</a:t>
            </a:r>
            <a:endParaRPr lang="en-US" dirty="0"/>
          </a:p>
          <a:p>
            <a:pPr lvl="0">
              <a:lnSpc>
                <a:spcPct val="150000"/>
              </a:lnSpc>
            </a:pPr>
            <a:r>
              <a:rPr lang="ru-RU" dirty="0" smtClean="0"/>
              <a:t>Го </a:t>
            </a:r>
            <a:r>
              <a:rPr lang="ru-RU" dirty="0"/>
              <a:t>олеснува изразувањето на конструктивни начини на психички или релациони </a:t>
            </a:r>
            <a:r>
              <a:rPr lang="ru-RU" dirty="0" smtClean="0"/>
              <a:t>конфликти;</a:t>
            </a:r>
          </a:p>
          <a:p>
            <a:pPr lvl="0">
              <a:lnSpc>
                <a:spcPct val="150000"/>
              </a:lnSpc>
            </a:pPr>
            <a:r>
              <a:rPr lang="ru-RU" dirty="0"/>
              <a:t>нуди пристап до </a:t>
            </a:r>
            <a:r>
              <a:rPr lang="ru-RU" dirty="0" smtClean="0"/>
              <a:t>внатрешниот индивидуален универзум.</a:t>
            </a:r>
            <a:endParaRPr lang="ro-RO" dirty="0"/>
          </a:p>
        </p:txBody>
      </p:sp>
      <p:sp>
        <p:nvSpPr>
          <p:cNvPr id="4" name="6 CuadroTexto"/>
          <p:cNvSpPr txBox="1"/>
          <p:nvPr/>
        </p:nvSpPr>
        <p:spPr>
          <a:xfrm>
            <a:off x="516039" y="382967"/>
            <a:ext cx="7164137" cy="492443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mk-MK" sz="2600" b="1" dirty="0"/>
              <a:t>Колаж. Евалуација и интервенција</a:t>
            </a:r>
            <a:endParaRPr lang="ro-RO" sz="2600" b="1" dirty="0"/>
          </a:p>
        </p:txBody>
      </p:sp>
    </p:spTree>
    <p:extLst>
      <p:ext uri="{BB962C8B-B14F-4D97-AF65-F5344CB8AC3E}">
        <p14:creationId xmlns:p14="http://schemas.microsoft.com/office/powerpoint/2010/main" val="374673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039" y="1412776"/>
            <a:ext cx="10837281" cy="4763744"/>
          </a:xfrm>
        </p:spPr>
        <p:txBody>
          <a:bodyPr/>
          <a:lstStyle/>
          <a:p>
            <a:pPr marL="114300" indent="0">
              <a:buNone/>
            </a:pPr>
            <a:r>
              <a:rPr lang="ro-RO" b="1" dirty="0" smtClean="0"/>
              <a:t>	</a:t>
            </a:r>
            <a:r>
              <a:rPr lang="ru-RU" b="1" dirty="0"/>
              <a:t>Проценка на детето </a:t>
            </a:r>
            <a:r>
              <a:rPr lang="ru-RU" b="1" dirty="0" smtClean="0"/>
              <a:t>кога работи со колаж</a:t>
            </a:r>
            <a:endParaRPr lang="ro-RO" b="1" dirty="0" smtClean="0"/>
          </a:p>
          <a:p>
            <a:pPr marL="114300" indent="0">
              <a:buNone/>
            </a:pPr>
            <a:r>
              <a:rPr lang="ro-RO" i="1" dirty="0" smtClean="0"/>
              <a:t>	</a:t>
            </a:r>
            <a:r>
              <a:rPr lang="ru-RU" dirty="0"/>
              <a:t>Сликата на проблемот вклучува правење колаж на слики, фотографии и предмети </a:t>
            </a:r>
            <a:r>
              <a:rPr lang="ru-RU" dirty="0" smtClean="0"/>
              <a:t>кои, </a:t>
            </a:r>
            <a:r>
              <a:rPr lang="ru-RU" dirty="0"/>
              <a:t>заедно, симболично репродуцираат слика за проблемот со кој се соочува </a:t>
            </a:r>
            <a:r>
              <a:rPr lang="ru-RU" dirty="0" smtClean="0"/>
              <a:t>детето.</a:t>
            </a:r>
            <a:endParaRPr lang="ro-RO" dirty="0" smtClean="0"/>
          </a:p>
          <a:p>
            <a:pPr marL="114300" indent="0">
              <a:buNone/>
            </a:pPr>
            <a:r>
              <a:rPr lang="ro-RO" dirty="0"/>
              <a:t>	</a:t>
            </a:r>
            <a:endParaRPr lang="ro-RO" dirty="0" smtClean="0"/>
          </a:p>
          <a:p>
            <a:pPr marL="114300" indent="0">
              <a:buNone/>
            </a:pPr>
            <a:r>
              <a:rPr lang="ro-RO" dirty="0"/>
              <a:t>	</a:t>
            </a:r>
            <a:r>
              <a:rPr lang="ru-RU" dirty="0"/>
              <a:t>Пренесување на проблемот во слика може да генерира нови агли на анализа, свесност или дополнителни механизми за да се идентификуваат </a:t>
            </a:r>
            <a:r>
              <a:rPr lang="ru-RU" dirty="0" smtClean="0"/>
              <a:t>причините </a:t>
            </a:r>
            <a:r>
              <a:rPr lang="ru-RU" dirty="0"/>
              <a:t>кои </a:t>
            </a:r>
            <a:r>
              <a:rPr lang="ru-RU" dirty="0" smtClean="0"/>
              <a:t>доведуваат до појавување на проблем.</a:t>
            </a:r>
            <a:endParaRPr lang="ro-RO" dirty="0"/>
          </a:p>
        </p:txBody>
      </p:sp>
      <p:sp>
        <p:nvSpPr>
          <p:cNvPr id="4" name="6 CuadroTexto"/>
          <p:cNvSpPr txBox="1"/>
          <p:nvPr/>
        </p:nvSpPr>
        <p:spPr>
          <a:xfrm>
            <a:off x="516039" y="382967"/>
            <a:ext cx="2843657" cy="523220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mk-MK" sz="2800" b="1" dirty="0" smtClean="0"/>
              <a:t>Колаж</a:t>
            </a:r>
            <a:endParaRPr lang="ro-RO" sz="2800" b="1" dirty="0"/>
          </a:p>
        </p:txBody>
      </p:sp>
    </p:spTree>
    <p:extLst>
      <p:ext uri="{BB962C8B-B14F-4D97-AF65-F5344CB8AC3E}">
        <p14:creationId xmlns:p14="http://schemas.microsoft.com/office/powerpoint/2010/main" val="28650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039" y="1484784"/>
            <a:ext cx="10837281" cy="4691736"/>
          </a:xfrm>
        </p:spPr>
        <p:txBody>
          <a:bodyPr/>
          <a:lstStyle/>
          <a:p>
            <a:pPr marL="114300" indent="0">
              <a:buNone/>
            </a:pPr>
            <a:r>
              <a:rPr lang="ro-RO" b="1" dirty="0" smtClean="0"/>
              <a:t>	</a:t>
            </a:r>
            <a:r>
              <a:rPr lang="ru-RU" b="1" dirty="0"/>
              <a:t>Цели </a:t>
            </a:r>
            <a:r>
              <a:rPr lang="ru-RU" b="1" dirty="0" smtClean="0"/>
              <a:t>за користењето </a:t>
            </a:r>
            <a:r>
              <a:rPr lang="ru-RU" b="1" dirty="0"/>
              <a:t>на колажот во процесот на интервенција:</a:t>
            </a:r>
            <a:r>
              <a:rPr lang="en-US" b="1" dirty="0" smtClean="0"/>
              <a:t> </a:t>
            </a:r>
            <a:endParaRPr lang="ro-RO" b="1" dirty="0" smtClean="0"/>
          </a:p>
          <a:p>
            <a:pPr lvl="0">
              <a:lnSpc>
                <a:spcPct val="150000"/>
              </a:lnSpc>
            </a:pPr>
            <a:r>
              <a:rPr lang="ru-RU" dirty="0"/>
              <a:t>овозможува екстернализација на проблемот и ја активира улогата на </a:t>
            </a:r>
            <a:r>
              <a:rPr lang="ru-RU" dirty="0" smtClean="0"/>
              <a:t>набудувач;</a:t>
            </a:r>
            <a:endParaRPr lang="en-US" dirty="0" smtClean="0"/>
          </a:p>
          <a:p>
            <a:pPr lvl="0">
              <a:lnSpc>
                <a:spcPct val="150000"/>
              </a:lnSpc>
            </a:pPr>
            <a:r>
              <a:rPr lang="ru-RU" dirty="0" smtClean="0"/>
              <a:t>Го олеснува креативното </a:t>
            </a:r>
            <a:r>
              <a:rPr lang="ru-RU" dirty="0"/>
              <a:t>идентификување на решенија </a:t>
            </a:r>
            <a:r>
              <a:rPr lang="ru-RU" dirty="0" smtClean="0"/>
              <a:t>при </a:t>
            </a:r>
            <a:r>
              <a:rPr lang="ru-RU" dirty="0"/>
              <a:t>решавање на </a:t>
            </a:r>
            <a:r>
              <a:rPr lang="ru-RU" dirty="0" smtClean="0"/>
              <a:t>проблемот;</a:t>
            </a:r>
          </a:p>
          <a:p>
            <a:pPr lvl="0">
              <a:lnSpc>
                <a:spcPct val="150000"/>
              </a:lnSpc>
            </a:pPr>
            <a:r>
              <a:rPr lang="ru-RU" dirty="0"/>
              <a:t>овозможува да се активираат некои нерешени </a:t>
            </a:r>
            <a:r>
              <a:rPr lang="ru-RU" dirty="0" smtClean="0"/>
              <a:t>трауми.</a:t>
            </a:r>
            <a:endParaRPr lang="en-US" dirty="0"/>
          </a:p>
        </p:txBody>
      </p:sp>
      <p:sp>
        <p:nvSpPr>
          <p:cNvPr id="5" name="6 CuadroTexto"/>
          <p:cNvSpPr txBox="1"/>
          <p:nvPr/>
        </p:nvSpPr>
        <p:spPr>
          <a:xfrm>
            <a:off x="516039" y="382967"/>
            <a:ext cx="2843657" cy="523220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mk-MK" sz="2800" b="1" dirty="0" smtClean="0"/>
              <a:t>Колаж</a:t>
            </a:r>
            <a:endParaRPr lang="ro-RO" sz="2800" b="1" dirty="0"/>
          </a:p>
        </p:txBody>
      </p:sp>
    </p:spTree>
    <p:extLst>
      <p:ext uri="{BB962C8B-B14F-4D97-AF65-F5344CB8AC3E}">
        <p14:creationId xmlns:p14="http://schemas.microsoft.com/office/powerpoint/2010/main" val="275189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416" y="1412776"/>
            <a:ext cx="10513904" cy="4763744"/>
          </a:xfrm>
        </p:spPr>
        <p:txBody>
          <a:bodyPr/>
          <a:lstStyle/>
          <a:p>
            <a:pPr marL="114300" indent="0">
              <a:buNone/>
            </a:pPr>
            <a:r>
              <a:rPr lang="ro-RO" b="1" dirty="0" smtClean="0"/>
              <a:t>	</a:t>
            </a:r>
            <a:r>
              <a:rPr lang="ro-RO" b="1" dirty="0"/>
              <a:t> </a:t>
            </a:r>
            <a:r>
              <a:rPr lang="ru-RU" b="1" dirty="0"/>
              <a:t>Метод на интервенција </a:t>
            </a:r>
            <a:r>
              <a:rPr lang="ru-RU" b="1" dirty="0" smtClean="0"/>
              <a:t>со користење на колаж</a:t>
            </a:r>
          </a:p>
          <a:p>
            <a:pPr marL="114300" indent="0">
              <a:buNone/>
            </a:pPr>
            <a:r>
              <a:rPr lang="ro-RO" i="1" dirty="0" smtClean="0"/>
              <a:t>	</a:t>
            </a:r>
            <a:r>
              <a:rPr lang="ru-RU" i="1" dirty="0" smtClean="0"/>
              <a:t>Колаж </a:t>
            </a:r>
            <a:r>
              <a:rPr lang="ru-RU" i="1" dirty="0"/>
              <a:t>за реструктуирање</a:t>
            </a:r>
            <a:r>
              <a:rPr lang="ru-RU" dirty="0"/>
              <a:t> - креативно решавање на проблеми - вклучува правење прогресивен колаж, од левата страна на листот хартија, каде што се симболизира проблемот, до десната страна на листот хартија, каде што се развива, со помош на слики</a:t>
            </a:r>
            <a:r>
              <a:rPr lang="ru-RU" dirty="0" smtClean="0"/>
              <a:t>, кон решавање.</a:t>
            </a:r>
            <a:endParaRPr lang="ro-RO" dirty="0" smtClean="0"/>
          </a:p>
          <a:p>
            <a:pPr marL="114300" indent="0">
              <a:buNone/>
            </a:pPr>
            <a:r>
              <a:rPr lang="ro-RO" dirty="0"/>
              <a:t>	</a:t>
            </a:r>
            <a:r>
              <a:rPr lang="ru-RU" dirty="0"/>
              <a:t>Детето може да избере фантастичен начин да го реши. Во анализата, тој ќе им даде конкретно значење на избраните решенија (пр. „Добрата самовила“ може </a:t>
            </a:r>
            <a:r>
              <a:rPr lang="ru-RU" dirty="0" smtClean="0"/>
              <a:t>да послужи како претставник </a:t>
            </a:r>
            <a:r>
              <a:rPr lang="ru-RU" dirty="0"/>
              <a:t>во реалноста</a:t>
            </a:r>
            <a:r>
              <a:rPr lang="ru-RU" dirty="0" smtClean="0"/>
              <a:t>).</a:t>
            </a:r>
            <a:endParaRPr lang="ro-RO" dirty="0"/>
          </a:p>
        </p:txBody>
      </p:sp>
      <p:sp>
        <p:nvSpPr>
          <p:cNvPr id="5" name="6 CuadroTexto"/>
          <p:cNvSpPr txBox="1"/>
          <p:nvPr/>
        </p:nvSpPr>
        <p:spPr>
          <a:xfrm>
            <a:off x="516039" y="382967"/>
            <a:ext cx="2843657" cy="523220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mk-MK" sz="2800" b="1" dirty="0" smtClean="0"/>
              <a:t>Колаж</a:t>
            </a:r>
            <a:endParaRPr lang="ro-RO" sz="2800" b="1" dirty="0"/>
          </a:p>
        </p:txBody>
      </p:sp>
    </p:spTree>
    <p:extLst>
      <p:ext uri="{BB962C8B-B14F-4D97-AF65-F5344CB8AC3E}">
        <p14:creationId xmlns:p14="http://schemas.microsoft.com/office/powerpoint/2010/main" val="146828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o-RO" dirty="0" smtClean="0"/>
              <a:t>	</a:t>
            </a:r>
            <a:r>
              <a:rPr lang="ru-RU" dirty="0"/>
              <a:t>Како сложен начин на интегративен пристап </a:t>
            </a:r>
            <a:r>
              <a:rPr lang="ru-RU" dirty="0" smtClean="0"/>
              <a:t>до </a:t>
            </a:r>
            <a:r>
              <a:rPr lang="ru-RU" dirty="0"/>
              <a:t>семејството, експресивно-креативните методи и техники можат да ги минимизираат или елиминираат свесните блокади. </a:t>
            </a:r>
            <a:r>
              <a:rPr lang="ru-RU" dirty="0" smtClean="0"/>
              <a:t>И се овозможува </a:t>
            </a:r>
            <a:r>
              <a:rPr lang="ru-RU" dirty="0"/>
              <a:t>пристап до несвесната содржина и </a:t>
            </a:r>
            <a:r>
              <a:rPr lang="ru-RU" dirty="0" smtClean="0"/>
              <a:t>се олеснува  </a:t>
            </a:r>
            <a:r>
              <a:rPr lang="ru-RU" dirty="0"/>
              <a:t>длабинската анализа на односот помеѓу членовите и проблемите што се појавуваат во семејната </a:t>
            </a:r>
            <a:r>
              <a:rPr lang="ru-RU" dirty="0" smtClean="0"/>
              <a:t>интеракција.</a:t>
            </a:r>
            <a:endParaRPr lang="ro-RO" dirty="0"/>
          </a:p>
        </p:txBody>
      </p:sp>
      <p:sp>
        <p:nvSpPr>
          <p:cNvPr id="4" name="6 CuadroTexto"/>
          <p:cNvSpPr txBox="1"/>
          <p:nvPr/>
        </p:nvSpPr>
        <p:spPr>
          <a:xfrm>
            <a:off x="516039" y="382967"/>
            <a:ext cx="8316265" cy="892552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mk-MK" sz="2600" b="1" dirty="0" smtClean="0"/>
              <a:t>Вклучување на родителите во процесот на терапија</a:t>
            </a:r>
            <a:endParaRPr lang="ro-RO" sz="2600" dirty="0"/>
          </a:p>
        </p:txBody>
      </p:sp>
    </p:spTree>
    <p:extLst>
      <p:ext uri="{BB962C8B-B14F-4D97-AF65-F5344CB8AC3E}">
        <p14:creationId xmlns:p14="http://schemas.microsoft.com/office/powerpoint/2010/main" val="409617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1344" y="681083"/>
            <a:ext cx="11593287" cy="6348317"/>
          </a:xfrm>
        </p:spPr>
        <p:txBody>
          <a:bodyPr/>
          <a:lstStyle/>
          <a:p>
            <a:pPr marL="114300" indent="0">
              <a:buNone/>
            </a:pPr>
            <a:r>
              <a:rPr lang="ro-RO" sz="2000" b="1" dirty="0" smtClean="0"/>
              <a:t>	</a:t>
            </a:r>
            <a:r>
              <a:rPr lang="en-US" sz="2000" b="1" dirty="0"/>
              <a:t>Family intervention method using drawing </a:t>
            </a:r>
            <a:r>
              <a:rPr lang="en-US" sz="2000" b="1" dirty="0" smtClean="0"/>
              <a:t>techniques</a:t>
            </a:r>
            <a:endParaRPr lang="ro-RO" sz="2000" b="1" dirty="0" smtClean="0"/>
          </a:p>
          <a:p>
            <a:pPr marL="114300" indent="0">
              <a:buNone/>
            </a:pPr>
            <a:r>
              <a:rPr lang="ro-RO" sz="2000" i="1" dirty="0" smtClean="0"/>
              <a:t>	</a:t>
            </a:r>
            <a:r>
              <a:rPr lang="en-US" sz="2300" i="1" dirty="0" smtClean="0"/>
              <a:t> </a:t>
            </a:r>
            <a:r>
              <a:rPr lang="ru-RU" sz="2300" i="1" dirty="0" smtClean="0"/>
              <a:t>Грмушка од рози </a:t>
            </a:r>
            <a:r>
              <a:rPr lang="ru-RU" sz="2300" dirty="0"/>
              <a:t>е техника организирана во две фази</a:t>
            </a:r>
            <a:r>
              <a:rPr lang="ru-RU" sz="2300" dirty="0" smtClean="0"/>
              <a:t>.</a:t>
            </a:r>
            <a:endParaRPr lang="ro-RO" sz="2300" dirty="0" smtClean="0"/>
          </a:p>
          <a:p>
            <a:pPr marL="114300" indent="0">
              <a:buNone/>
            </a:pPr>
            <a:r>
              <a:rPr lang="ro-RO" sz="2300" dirty="0"/>
              <a:t>	</a:t>
            </a:r>
            <a:r>
              <a:rPr lang="ru-RU" sz="2300" dirty="0"/>
              <a:t>Во првата фаза, со помош на </a:t>
            </a:r>
            <a:r>
              <a:rPr lang="ru-RU" sz="2300" dirty="0" smtClean="0"/>
              <a:t>водени </a:t>
            </a:r>
            <a:r>
              <a:rPr lang="ru-RU" sz="2300" dirty="0"/>
              <a:t>слики, од членовите на семејството се бара да се замислат во форма </a:t>
            </a:r>
            <a:r>
              <a:rPr lang="ru-RU" sz="2300" dirty="0" smtClean="0"/>
              <a:t>на грмушка од рози </a:t>
            </a:r>
            <a:r>
              <a:rPr lang="ru-RU" sz="2300" dirty="0"/>
              <a:t>и да се претставуваат себеси на лист хартија, со сите лични детали што можат да ги замислат. Целта на оваа фаза е да им помогнеме на членовите на семејството да се дефинираат и да се претстават </a:t>
            </a:r>
            <a:r>
              <a:rPr lang="ru-RU" sz="2300" dirty="0" smtClean="0"/>
              <a:t>со </a:t>
            </a:r>
            <a:r>
              <a:rPr lang="ru-RU" sz="2300" dirty="0"/>
              <a:t>својата индивидуалност, да </a:t>
            </a:r>
            <a:r>
              <a:rPr lang="ru-RU" sz="2300" dirty="0" smtClean="0"/>
              <a:t>допрат до </a:t>
            </a:r>
            <a:r>
              <a:rPr lang="ru-RU" sz="2300" dirty="0"/>
              <a:t>нивните граници</a:t>
            </a:r>
            <a:r>
              <a:rPr lang="ru-RU" sz="2300" dirty="0" smtClean="0"/>
              <a:t>, </a:t>
            </a:r>
            <a:r>
              <a:rPr lang="ru-RU" sz="2300" dirty="0"/>
              <a:t>нивниот личен простор и да го изнесат на површина, преку симболите - чувства, емоции, внатрешни конфликти и сл. нивните сензации. и нивните перцепции. Начинот на кој секој член се претставува и се опишува себеси му овозможува да стапи во контакт со себе и ги става другите членови на семејството во контакт со идентитетот на секој од </a:t>
            </a:r>
            <a:r>
              <a:rPr lang="ru-RU" sz="2300" dirty="0" smtClean="0"/>
              <a:t>нив.</a:t>
            </a:r>
            <a:endParaRPr lang="ro-RO" sz="2300" dirty="0" smtClean="0"/>
          </a:p>
          <a:p>
            <a:pPr marL="114300" indent="0">
              <a:buNone/>
            </a:pPr>
            <a:r>
              <a:rPr lang="ro-RO" sz="2300" dirty="0"/>
              <a:t>	</a:t>
            </a:r>
            <a:r>
              <a:rPr lang="ru-RU" sz="2300" dirty="0"/>
              <a:t>Во втората фаза, на обичен лист хартија, членовите на семејството се поканети да го претставуваат семејството овој пат во форма </a:t>
            </a:r>
            <a:r>
              <a:rPr lang="ru-RU" sz="2300" dirty="0" smtClean="0"/>
              <a:t>на грмушка од рози, </a:t>
            </a:r>
            <a:r>
              <a:rPr lang="ru-RU" sz="2300" dirty="0"/>
              <a:t>секој од нив претставува цвет или букет во соодветната грмушка. Ова го прави преминот од </a:t>
            </a:r>
            <a:r>
              <a:rPr lang="ru-RU" sz="2300" dirty="0" smtClean="0"/>
              <a:t>индивидуална </a:t>
            </a:r>
            <a:r>
              <a:rPr lang="ru-RU" sz="2300" dirty="0"/>
              <a:t>во консензуална, со што ги поканува членовите да си дозволат едни на други простор во заеднички </a:t>
            </a:r>
            <a:r>
              <a:rPr lang="ru-RU" sz="2300" dirty="0" smtClean="0"/>
              <a:t>контекст.</a:t>
            </a:r>
            <a:endParaRPr lang="ro-RO" sz="2000" dirty="0"/>
          </a:p>
        </p:txBody>
      </p:sp>
      <p:sp>
        <p:nvSpPr>
          <p:cNvPr id="5" name="6 CuadroTexto"/>
          <p:cNvSpPr txBox="1"/>
          <p:nvPr/>
        </p:nvSpPr>
        <p:spPr>
          <a:xfrm>
            <a:off x="479376" y="188640"/>
            <a:ext cx="8316265" cy="892552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mk-MK" sz="2600" b="1" dirty="0"/>
              <a:t>В</a:t>
            </a:r>
            <a:r>
              <a:rPr lang="mk-MK" sz="2600" b="1" dirty="0" smtClean="0"/>
              <a:t>клучување на родителите во процесот на терапија </a:t>
            </a:r>
            <a:endParaRPr lang="ro-RO" sz="2600" dirty="0"/>
          </a:p>
        </p:txBody>
      </p:sp>
    </p:spTree>
    <p:extLst>
      <p:ext uri="{BB962C8B-B14F-4D97-AF65-F5344CB8AC3E}">
        <p14:creationId xmlns:p14="http://schemas.microsoft.com/office/powerpoint/2010/main" val="313433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400" y="1124744"/>
            <a:ext cx="10515240" cy="4350960"/>
          </a:xfrm>
        </p:spPr>
        <p:txBody>
          <a:bodyPr/>
          <a:lstStyle/>
          <a:p>
            <a:pPr marL="114300" indent="0">
              <a:buNone/>
            </a:pPr>
            <a:r>
              <a:rPr lang="ro-RO" dirty="0" smtClean="0"/>
              <a:t>	</a:t>
            </a:r>
          </a:p>
          <a:p>
            <a:pPr marL="114300" indent="0">
              <a:buNone/>
            </a:pPr>
            <a:r>
              <a:rPr lang="ro-RO" dirty="0"/>
              <a:t>	</a:t>
            </a:r>
            <a:r>
              <a:rPr lang="mk-MK" dirty="0" smtClean="0"/>
              <a:t>Како и да е, високо чувствителните деца немаат специјални или премногу различни потреби од повеќето деца.</a:t>
            </a:r>
            <a:endParaRPr lang="ro-RO" dirty="0" smtClean="0"/>
          </a:p>
          <a:p>
            <a:pPr marL="114300" indent="0">
              <a:buNone/>
            </a:pPr>
            <a:endParaRPr lang="ro-RO" dirty="0" smtClean="0"/>
          </a:p>
          <a:p>
            <a:pPr marL="114300" indent="0">
              <a:buNone/>
            </a:pPr>
            <a:r>
              <a:rPr lang="ro-RO" dirty="0"/>
              <a:t>	</a:t>
            </a:r>
            <a:r>
              <a:rPr lang="mk-MK" dirty="0" smtClean="0"/>
              <a:t>За да растат здраво, најважно е да бидат видени, разбрани, прифатени, докажани, да се почитува нивниот ритам на живеење, да не се под притисок и да се чувствуваат емоционално сигурни во непосредната средина (семејство, врсници, пријатели).</a:t>
            </a:r>
            <a:endParaRPr lang="ro-RO" dirty="0"/>
          </a:p>
        </p:txBody>
      </p:sp>
      <p:sp>
        <p:nvSpPr>
          <p:cNvPr id="5" name="6 CuadroTexto"/>
          <p:cNvSpPr txBox="1"/>
          <p:nvPr/>
        </p:nvSpPr>
        <p:spPr>
          <a:xfrm>
            <a:off x="516039" y="382967"/>
            <a:ext cx="2771649" cy="523220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mk-MK" sz="2800" b="1" dirty="0" smtClean="0"/>
              <a:t>Заклучок</a:t>
            </a:r>
            <a:endParaRPr lang="ro-RO" sz="2800" b="1" dirty="0"/>
          </a:p>
        </p:txBody>
      </p:sp>
    </p:spTree>
    <p:extLst>
      <p:ext uri="{BB962C8B-B14F-4D97-AF65-F5344CB8AC3E}">
        <p14:creationId xmlns:p14="http://schemas.microsoft.com/office/powerpoint/2010/main" val="34489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352" y="1196752"/>
            <a:ext cx="11521280" cy="4979768"/>
          </a:xfrm>
        </p:spPr>
        <p:txBody>
          <a:bodyPr/>
          <a:lstStyle/>
          <a:p>
            <a:pPr fontAlgn="base"/>
            <a:r>
              <a:rPr lang="ro-RO" sz="2000" dirty="0" smtClean="0"/>
              <a:t>Aron</a:t>
            </a:r>
            <a:r>
              <a:rPr lang="ro-RO" sz="2000" dirty="0"/>
              <a:t>, E. (1999). </a:t>
            </a:r>
            <a:r>
              <a:rPr lang="ro-RO" sz="2000" i="1" dirty="0"/>
              <a:t>The highly sensitive person’s workbook</a:t>
            </a:r>
            <a:r>
              <a:rPr lang="ro-RO" sz="2000" dirty="0"/>
              <a:t>. </a:t>
            </a:r>
            <a:r>
              <a:rPr lang="en-US" sz="2000" dirty="0"/>
              <a:t>New York: Broadway books</a:t>
            </a:r>
            <a:endParaRPr lang="ro-RO" sz="2000" dirty="0"/>
          </a:p>
          <a:p>
            <a:pPr fontAlgn="base"/>
            <a:r>
              <a:rPr lang="en-US" sz="2000" dirty="0" smtClean="0"/>
              <a:t>Aron</a:t>
            </a:r>
            <a:r>
              <a:rPr lang="en-US" sz="2000" dirty="0"/>
              <a:t>, E. (2004). </a:t>
            </a:r>
            <a:r>
              <a:rPr lang="en-US" sz="2000" i="1" dirty="0"/>
              <a:t>The highly sensitive child</a:t>
            </a:r>
            <a:r>
              <a:rPr lang="en-US" sz="2000" dirty="0"/>
              <a:t>.</a:t>
            </a:r>
            <a:endParaRPr lang="ro-RO" sz="2000" dirty="0"/>
          </a:p>
          <a:p>
            <a:pPr fontAlgn="base"/>
            <a:r>
              <a:rPr lang="en-US" sz="2000" dirty="0" smtClean="0"/>
              <a:t>Aron</a:t>
            </a:r>
            <a:r>
              <a:rPr lang="en-US" sz="2000" dirty="0"/>
              <a:t>, E. (2012). </a:t>
            </a:r>
            <a:r>
              <a:rPr lang="en-US" sz="2000" i="1" dirty="0"/>
              <a:t>The highly sensitive person</a:t>
            </a:r>
            <a:r>
              <a:rPr lang="en-US" sz="2000" dirty="0"/>
              <a:t>. Revised edition. New York: Citadel press</a:t>
            </a:r>
            <a:endParaRPr lang="ro-RO" sz="2000" dirty="0"/>
          </a:p>
          <a:p>
            <a:pPr fontAlgn="base"/>
            <a:r>
              <a:rPr lang="en-US" sz="2000" dirty="0" smtClean="0"/>
              <a:t>Aron</a:t>
            </a:r>
            <a:r>
              <a:rPr lang="en-US" sz="2000" dirty="0"/>
              <a:t>, E. N. (2010). </a:t>
            </a:r>
            <a:r>
              <a:rPr lang="en-US" sz="2000" i="1" dirty="0"/>
              <a:t>Psychotherapy and the highly sensitive person</a:t>
            </a:r>
            <a:r>
              <a:rPr lang="en-US" sz="2000" dirty="0"/>
              <a:t>. New York: </a:t>
            </a:r>
            <a:r>
              <a:rPr lang="en-US" sz="2000" dirty="0" err="1"/>
              <a:t>Routledge</a:t>
            </a:r>
            <a:endParaRPr lang="ro-RO" sz="2000" dirty="0"/>
          </a:p>
          <a:p>
            <a:pPr fontAlgn="base"/>
            <a:r>
              <a:rPr lang="ro-RO" sz="2000" dirty="0" smtClean="0"/>
              <a:t>Kibe</a:t>
            </a:r>
            <a:r>
              <a:rPr lang="ro-RO" sz="2000" dirty="0"/>
              <a:t>, C. (2019). </a:t>
            </a:r>
            <a:r>
              <a:rPr lang="ro-RO" sz="2000" i="1" dirty="0"/>
              <a:t>Environmental effects on highly sensitive children (HSC): Implications of differential susceptibility theory</a:t>
            </a:r>
            <a:r>
              <a:rPr lang="ro-RO" sz="2000" dirty="0"/>
              <a:t>. Ochanomizu University Institute for Education and Human Development</a:t>
            </a:r>
          </a:p>
          <a:p>
            <a:pPr fontAlgn="base"/>
            <a:r>
              <a:rPr lang="ro-RO" sz="2000" dirty="0" smtClean="0"/>
              <a:t>Mitrofan</a:t>
            </a:r>
            <a:r>
              <a:rPr lang="ro-RO" sz="2000" dirty="0"/>
              <a:t>, I., Petre, L.M. </a:t>
            </a:r>
            <a:r>
              <a:rPr lang="ro-RO" sz="2000" i="1" dirty="0"/>
              <a:t>Artgenograma. Diagnoza și terapia unificatoare transgenerațională</a:t>
            </a:r>
            <a:r>
              <a:rPr lang="ro-RO" sz="2000" dirty="0"/>
              <a:t>. Colecția Alma Mater, Editura Sper, București, 2013</a:t>
            </a:r>
          </a:p>
          <a:p>
            <a:r>
              <a:rPr lang="ro-RO" sz="2000" dirty="0" smtClean="0"/>
              <a:t>Oaklander,V</a:t>
            </a:r>
            <a:r>
              <a:rPr lang="ro-RO" sz="2000" dirty="0"/>
              <a:t>. </a:t>
            </a:r>
            <a:r>
              <a:rPr lang="ro-RO" sz="2000" i="1" dirty="0"/>
              <a:t>Ferestre către copiii noștri. </a:t>
            </a:r>
            <a:r>
              <a:rPr lang="ro-RO" sz="2000" dirty="0"/>
              <a:t>Editura Herald, București, 2013 </a:t>
            </a:r>
          </a:p>
          <a:p>
            <a:pPr fontAlgn="base"/>
            <a:r>
              <a:rPr lang="ro-RO" sz="2000" dirty="0" smtClean="0"/>
              <a:t>Pluess</a:t>
            </a:r>
            <a:r>
              <a:rPr lang="ro-RO" sz="2000" dirty="0"/>
              <a:t>, M., &amp; Belsky, J. (2010). </a:t>
            </a:r>
            <a:r>
              <a:rPr lang="ro-RO" sz="2000" i="1" dirty="0"/>
              <a:t>Differential susceptibility to parenting and quality child care</a:t>
            </a:r>
            <a:r>
              <a:rPr lang="ro-RO" sz="2000" dirty="0"/>
              <a:t>. Developmental Psychology, </a:t>
            </a:r>
            <a:r>
              <a:rPr lang="ro-RO" sz="2000" i="1" dirty="0"/>
              <a:t>46</a:t>
            </a:r>
            <a:r>
              <a:rPr lang="ro-RO" sz="2000" dirty="0"/>
              <a:t>(2), 379-390. doi: 10.1037/a0015203</a:t>
            </a:r>
          </a:p>
          <a:p>
            <a:pPr fontAlgn="base"/>
            <a:r>
              <a:rPr lang="ro-RO" sz="2000" dirty="0" smtClean="0"/>
              <a:t>Satir</a:t>
            </a:r>
            <a:r>
              <a:rPr lang="ro-RO" sz="2000" dirty="0"/>
              <a:t>, V. </a:t>
            </a:r>
            <a:r>
              <a:rPr lang="ro-RO" sz="2000" i="1" dirty="0"/>
              <a:t>Arta de a făuri oameni</a:t>
            </a:r>
            <a:r>
              <a:rPr lang="ro-RO" sz="2000" dirty="0"/>
              <a:t>. Editura Trei, București, 2010</a:t>
            </a:r>
          </a:p>
          <a:p>
            <a:endParaRPr lang="ro-RO" sz="2000" dirty="0"/>
          </a:p>
        </p:txBody>
      </p:sp>
      <p:sp>
        <p:nvSpPr>
          <p:cNvPr id="4" name="6 CuadroTexto"/>
          <p:cNvSpPr txBox="1"/>
          <p:nvPr/>
        </p:nvSpPr>
        <p:spPr>
          <a:xfrm>
            <a:off x="516039" y="332656"/>
            <a:ext cx="7524177" cy="523220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2800" b="1" dirty="0" smtClean="0"/>
              <a:t>REFERENCES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03314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376" y="1700808"/>
            <a:ext cx="10873944" cy="483575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mk-MK" dirty="0" smtClean="0"/>
              <a:t> Е </a:t>
            </a:r>
            <a:r>
              <a:rPr lang="mk-MK" dirty="0"/>
              <a:t>вродена </a:t>
            </a:r>
            <a:r>
              <a:rPr lang="mk-MK" dirty="0" smtClean="0"/>
              <a:t>особина</a:t>
            </a:r>
            <a:r>
              <a:rPr lang="ro-RO" dirty="0" smtClean="0"/>
              <a:t>; </a:t>
            </a:r>
            <a:endParaRPr lang="ro-RO" dirty="0"/>
          </a:p>
          <a:p>
            <a:pPr>
              <a:buFont typeface="Arial" panose="020B0604020202020204" pitchFamily="34" charset="0"/>
              <a:buChar char="•"/>
            </a:pPr>
            <a:endParaRPr lang="ro-RO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Е особина која ја поседуваат </a:t>
            </a:r>
            <a:r>
              <a:rPr lang="ru-RU" dirty="0"/>
              <a:t>15-20% од </a:t>
            </a:r>
            <a:r>
              <a:rPr lang="ru-RU" dirty="0" smtClean="0"/>
              <a:t>популацијата</a:t>
            </a:r>
            <a:r>
              <a:rPr lang="ro-RO" dirty="0" smtClean="0"/>
              <a:t>; </a:t>
            </a:r>
            <a:endParaRPr lang="ro-RO" dirty="0"/>
          </a:p>
          <a:p>
            <a:pPr>
              <a:buFont typeface="Arial" panose="020B0604020202020204" pitchFamily="34" charset="0"/>
              <a:buChar char="•"/>
            </a:pPr>
            <a:endParaRPr lang="ro-RO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Г</a:t>
            </a:r>
            <a:r>
              <a:rPr lang="ru-RU" dirty="0" smtClean="0"/>
              <a:t>лавно </a:t>
            </a:r>
            <a:r>
              <a:rPr lang="ru-RU" dirty="0"/>
              <a:t>се карактеризира со зголемен капацитет за примање и обработка на стимули од </a:t>
            </a:r>
            <a:r>
              <a:rPr lang="ru-RU" dirty="0" smtClean="0"/>
              <a:t>надворешното </a:t>
            </a:r>
            <a:r>
              <a:rPr lang="ru-RU" dirty="0"/>
              <a:t>и внатрешното </a:t>
            </a:r>
            <a:r>
              <a:rPr lang="ru-RU" dirty="0" smtClean="0"/>
              <a:t>опкружување</a:t>
            </a:r>
            <a:r>
              <a:rPr lang="ro-RO" dirty="0" smtClean="0"/>
              <a:t>.</a:t>
            </a:r>
            <a:endParaRPr lang="ro-RO" dirty="0"/>
          </a:p>
        </p:txBody>
      </p:sp>
      <p:sp>
        <p:nvSpPr>
          <p:cNvPr id="4" name="6 CuadroTexto"/>
          <p:cNvSpPr txBox="1"/>
          <p:nvPr/>
        </p:nvSpPr>
        <p:spPr>
          <a:xfrm>
            <a:off x="2279576" y="548680"/>
            <a:ext cx="5904656" cy="1077218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mk-MK" sz="3200" b="1" dirty="0" smtClean="0"/>
              <a:t>Што претставува </a:t>
            </a:r>
            <a:r>
              <a:rPr lang="mk-MK" sz="3200" b="1" dirty="0" smtClean="0"/>
              <a:t>Високата </a:t>
            </a:r>
            <a:r>
              <a:rPr lang="mk-MK" sz="3200" b="1" dirty="0"/>
              <a:t>Ч</a:t>
            </a:r>
            <a:r>
              <a:rPr lang="mk-MK" sz="3200" b="1" dirty="0" smtClean="0"/>
              <a:t>увствителност</a:t>
            </a:r>
            <a:r>
              <a:rPr lang="en-US" sz="3200" b="1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2303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336" y="1700808"/>
            <a:ext cx="11233984" cy="4536504"/>
          </a:xfrm>
        </p:spPr>
        <p:txBody>
          <a:bodyPr/>
          <a:lstStyle/>
          <a:p>
            <a:pPr marL="114300" indent="0">
              <a:buNone/>
            </a:pPr>
            <a:r>
              <a:rPr lang="ro-RO" dirty="0" smtClean="0"/>
              <a:t>	</a:t>
            </a:r>
            <a:r>
              <a:rPr lang="ru-RU" sz="2400" dirty="0"/>
              <a:t>Децата кои ја имаат </a:t>
            </a:r>
            <a:r>
              <a:rPr lang="ru-RU" sz="2400" dirty="0" smtClean="0"/>
              <a:t>и се развиваат со оваа </a:t>
            </a:r>
            <a:r>
              <a:rPr lang="ru-RU" sz="2400" dirty="0"/>
              <a:t>особина </a:t>
            </a:r>
            <a:r>
              <a:rPr lang="ru-RU" sz="2400" dirty="0" smtClean="0"/>
              <a:t>а </a:t>
            </a:r>
            <a:r>
              <a:rPr lang="ru-RU" sz="2400" dirty="0"/>
              <a:t>имаат корист од позитивните ефекти </a:t>
            </a:r>
            <a:r>
              <a:rPr lang="ru-RU" sz="2400" dirty="0"/>
              <a:t>в</a:t>
            </a:r>
            <a:r>
              <a:rPr lang="ru-RU" sz="2400" dirty="0" smtClean="0"/>
              <a:t>о </a:t>
            </a:r>
            <a:r>
              <a:rPr lang="ru-RU" sz="2400" dirty="0" smtClean="0"/>
              <a:t>опкружување кога е поддржувано и има емпатија , со мала </a:t>
            </a:r>
            <a:r>
              <a:rPr lang="ru-RU" sz="2400" dirty="0"/>
              <a:t>веројатности за развој на анксиозност и депресија (Арон, 2010</a:t>
            </a:r>
            <a:r>
              <a:rPr lang="ru-RU" sz="2400" dirty="0" smtClean="0"/>
              <a:t>).</a:t>
            </a:r>
            <a:r>
              <a:rPr lang="ro-RO" sz="2400" dirty="0" smtClean="0"/>
              <a:t> </a:t>
            </a:r>
          </a:p>
          <a:p>
            <a:pPr marL="114300" indent="0">
              <a:buNone/>
            </a:pPr>
            <a:r>
              <a:rPr lang="ro-RO" sz="2400" dirty="0"/>
              <a:t>	</a:t>
            </a:r>
            <a:r>
              <a:rPr lang="ru-RU" sz="2400" dirty="0"/>
              <a:t>Спротивно на тоа, </a:t>
            </a:r>
            <a:r>
              <a:rPr lang="ru-RU" sz="2400" dirty="0" smtClean="0"/>
              <a:t>во </a:t>
            </a:r>
            <a:r>
              <a:rPr lang="ru-RU" sz="2400" dirty="0"/>
              <a:t>средини, каде има агресија, недостаток на прифаќање и недостаток на поддршка или занемарување на емоционалните потреби, овие деца се повеќе склони кон афективни и пореметувања во однесувањето, во споредба со мнозинството кои немаат висока особина за чувствителност (Арон , 2010</a:t>
            </a:r>
            <a:r>
              <a:rPr lang="ru-RU" sz="2400" dirty="0" smtClean="0"/>
              <a:t>).</a:t>
            </a:r>
            <a:endParaRPr lang="ro-RO" sz="2400" dirty="0" smtClean="0"/>
          </a:p>
          <a:p>
            <a:pPr marL="114300" indent="0">
              <a:buNone/>
            </a:pPr>
            <a:r>
              <a:rPr lang="ro-RO" sz="2400" dirty="0"/>
              <a:t>	</a:t>
            </a:r>
            <a:r>
              <a:rPr lang="ru-RU" sz="2400" dirty="0"/>
              <a:t>Како заклучок, високата чувствителност </a:t>
            </a:r>
            <a:r>
              <a:rPr lang="ru-RU" sz="2400" dirty="0" smtClean="0"/>
              <a:t>само по себе </a:t>
            </a:r>
            <a:r>
              <a:rPr lang="ru-RU" sz="2400" dirty="0"/>
              <a:t>не е нарушување, но во неповолни услови може да биде во корелација со </a:t>
            </a:r>
            <a:r>
              <a:rPr lang="ru-RU" sz="2400" dirty="0" smtClean="0"/>
              <a:t>потешкотии </a:t>
            </a:r>
            <a:r>
              <a:rPr lang="ru-RU" sz="2400" dirty="0"/>
              <a:t>во менталното здравје</a:t>
            </a:r>
            <a:r>
              <a:rPr lang="ru-RU" sz="2400" dirty="0" smtClean="0"/>
              <a:t>.</a:t>
            </a:r>
            <a:endParaRPr lang="ro-RO" sz="2400" dirty="0"/>
          </a:p>
          <a:p>
            <a:endParaRPr lang="ro-RO" dirty="0"/>
          </a:p>
        </p:txBody>
      </p:sp>
      <p:sp>
        <p:nvSpPr>
          <p:cNvPr id="4" name="6 CuadroTexto"/>
          <p:cNvSpPr txBox="1"/>
          <p:nvPr/>
        </p:nvSpPr>
        <p:spPr>
          <a:xfrm>
            <a:off x="2279576" y="548680"/>
            <a:ext cx="5904656" cy="1077218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mk-MK" sz="3200" b="1" dirty="0" smtClean="0"/>
              <a:t>Што претставува </a:t>
            </a:r>
            <a:r>
              <a:rPr lang="mk-MK" sz="3200" b="1" dirty="0" smtClean="0"/>
              <a:t>Високата </a:t>
            </a:r>
            <a:r>
              <a:rPr lang="mk-MK" sz="3200" b="1" dirty="0"/>
              <a:t>Ч</a:t>
            </a:r>
            <a:r>
              <a:rPr lang="mk-MK" sz="3200" b="1" dirty="0" smtClean="0"/>
              <a:t>увствителност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52218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o-RO" dirty="0"/>
              <a:t>	</a:t>
            </a:r>
          </a:p>
          <a:p>
            <a:pPr marL="114300" indent="0">
              <a:buNone/>
            </a:pPr>
            <a:r>
              <a:rPr lang="ro-RO" dirty="0"/>
              <a:t>	</a:t>
            </a:r>
            <a:r>
              <a:rPr lang="ru-RU" dirty="0"/>
              <a:t>Бидејќи карактеристиките на оваа особина влијаат врз сите својства на личноста на оние што ја претставуваат, важно е да се идентификуваат што е можно порано, по можност уште од </a:t>
            </a:r>
            <a:r>
              <a:rPr lang="ru-RU" dirty="0" smtClean="0"/>
              <a:t>раното детство.</a:t>
            </a:r>
            <a:endParaRPr lang="ro-RO" dirty="0"/>
          </a:p>
          <a:p>
            <a:pPr marL="114300" indent="0">
              <a:buNone/>
            </a:pPr>
            <a:r>
              <a:rPr lang="ro-RO" dirty="0"/>
              <a:t>	</a:t>
            </a:r>
          </a:p>
          <a:p>
            <a:endParaRPr lang="ro-RO" dirty="0"/>
          </a:p>
        </p:txBody>
      </p:sp>
      <p:sp>
        <p:nvSpPr>
          <p:cNvPr id="4" name="6 CuadroTexto"/>
          <p:cNvSpPr txBox="1"/>
          <p:nvPr/>
        </p:nvSpPr>
        <p:spPr>
          <a:xfrm>
            <a:off x="623392" y="620688"/>
            <a:ext cx="7524177" cy="584775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r>
              <a:rPr lang="mk-MK" sz="3200" b="1" dirty="0" smtClean="0"/>
              <a:t>Рана идентификација и превенција</a:t>
            </a:r>
            <a:endParaRPr lang="ro-RO" sz="3200" dirty="0"/>
          </a:p>
        </p:txBody>
      </p:sp>
    </p:spTree>
    <p:extLst>
      <p:ext uri="{BB962C8B-B14F-4D97-AF65-F5344CB8AC3E}">
        <p14:creationId xmlns:p14="http://schemas.microsoft.com/office/powerpoint/2010/main" val="425700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9" name="Google Shape;8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84280" y="294840"/>
            <a:ext cx="2228400" cy="637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 rotWithShape="1">
          <a:blip r:embed="rId4">
            <a:alphaModFix/>
          </a:blip>
          <a:srcRect l="16529" t="2213" r="9841"/>
          <a:stretch/>
        </p:blipFill>
        <p:spPr>
          <a:xfrm>
            <a:off x="10080000" y="996840"/>
            <a:ext cx="1920656" cy="9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CuadroTexto"/>
          <p:cNvSpPr txBox="1"/>
          <p:nvPr/>
        </p:nvSpPr>
        <p:spPr>
          <a:xfrm>
            <a:off x="516039" y="382967"/>
            <a:ext cx="8849104" cy="492443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600" dirty="0"/>
              <a:t>Чекори во терапевтскиот пристап на </a:t>
            </a:r>
            <a:r>
              <a:rPr lang="ru-RU" sz="2600" dirty="0" smtClean="0"/>
              <a:t>ВЧД</a:t>
            </a:r>
            <a:endParaRPr lang="ro-RO" sz="2600" dirty="0"/>
          </a:p>
        </p:txBody>
      </p:sp>
      <p:sp>
        <p:nvSpPr>
          <p:cNvPr id="2" name="TextBox 1"/>
          <p:cNvSpPr txBox="1"/>
          <p:nvPr/>
        </p:nvSpPr>
        <p:spPr>
          <a:xfrm>
            <a:off x="617360" y="1646438"/>
            <a:ext cx="100811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 smtClean="0"/>
              <a:t>	</a:t>
            </a:r>
            <a:r>
              <a:rPr lang="mk-MK" sz="2400" dirty="0" smtClean="0"/>
              <a:t>Високо чувствителните деца на терапија </a:t>
            </a:r>
            <a:r>
              <a:rPr lang="mk-MK" sz="2400" dirty="0" smtClean="0"/>
              <a:t>доаѓаат </a:t>
            </a:r>
            <a:r>
              <a:rPr lang="mk-MK" sz="2400" dirty="0" smtClean="0"/>
              <a:t>поради различни причини:</a:t>
            </a:r>
            <a:endParaRPr lang="ro-RO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mk-MK" sz="2400" dirty="0" smtClean="0"/>
              <a:t>Афективни нарушувања;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mk-MK" sz="2400" dirty="0" smtClean="0"/>
              <a:t>Нарушувања во однесувањето;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mk-MK" sz="2400" dirty="0" smtClean="0"/>
              <a:t>Нарушувања во сонот;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Превенција преку емоционална поддршка за да се справат со транзиции во ситуации кои бараат новина: училиште, час, дом, социјална </a:t>
            </a:r>
            <a:r>
              <a:rPr lang="ru-RU" sz="2400" dirty="0" smtClean="0"/>
              <a:t>група.</a:t>
            </a:r>
            <a:endParaRPr lang="ro-RO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o-RO" sz="2400" dirty="0" smtClean="0"/>
          </a:p>
          <a:p>
            <a:r>
              <a:rPr lang="ro-RO" sz="2400" dirty="0" smtClean="0"/>
              <a:t>	</a:t>
            </a:r>
            <a:r>
              <a:rPr lang="ru-RU" sz="2400" dirty="0"/>
              <a:t>Како прво, терапевтските интервенции треба да имаат за цел да обезбедат простор за безбедност и спокојство, во кое детето ќе </a:t>
            </a:r>
            <a:r>
              <a:rPr lang="ru-RU" sz="2400" dirty="0" smtClean="0"/>
              <a:t>биде </a:t>
            </a:r>
            <a:r>
              <a:rPr lang="ru-RU" sz="2400" dirty="0" smtClean="0"/>
              <a:t>слушнато</a:t>
            </a:r>
            <a:r>
              <a:rPr lang="ru-RU" sz="2400" dirty="0"/>
              <a:t>, потврдено и </a:t>
            </a:r>
            <a:r>
              <a:rPr lang="ru-RU" sz="2400" dirty="0" smtClean="0"/>
              <a:t>видено.</a:t>
            </a:r>
            <a:r>
              <a:rPr lang="en-US" sz="2400" dirty="0" smtClean="0"/>
              <a:t> </a:t>
            </a:r>
            <a:endParaRPr lang="ro-RO" sz="2400" dirty="0" smtClean="0"/>
          </a:p>
          <a:p>
            <a:r>
              <a:rPr lang="ro-RO" sz="2400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4008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o-RO" dirty="0" smtClean="0"/>
              <a:t>	</a:t>
            </a:r>
            <a:r>
              <a:rPr lang="ru-RU" dirty="0"/>
              <a:t>За помладите деца, експресивно-креативните пристапи се многу соодветни. Експресивно-креативните методи и техники можат успешно да се интегрираат во постапката за евалуација / истрага и психолошка интервенција при работа со високо чувствителни деца, како комплексни терапевтски модалитети на психолошка интервенција за разни видови на </a:t>
            </a:r>
            <a:r>
              <a:rPr lang="ru-RU" dirty="0" smtClean="0"/>
              <a:t>проблеми.</a:t>
            </a:r>
            <a:endParaRPr lang="ro-RO" dirty="0" smtClean="0"/>
          </a:p>
        </p:txBody>
      </p:sp>
      <p:sp>
        <p:nvSpPr>
          <p:cNvPr id="5" name="6 CuadroTexto"/>
          <p:cNvSpPr txBox="1"/>
          <p:nvPr/>
        </p:nvSpPr>
        <p:spPr>
          <a:xfrm>
            <a:off x="513087" y="419488"/>
            <a:ext cx="8849104" cy="492443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600" dirty="0"/>
              <a:t>Чекори во терапевтскиот пристап на ВЧД</a:t>
            </a:r>
          </a:p>
        </p:txBody>
      </p:sp>
    </p:spTree>
    <p:extLst>
      <p:ext uri="{BB962C8B-B14F-4D97-AF65-F5344CB8AC3E}">
        <p14:creationId xmlns:p14="http://schemas.microsoft.com/office/powerpoint/2010/main" val="84409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352" y="1124744"/>
            <a:ext cx="5472608" cy="5051776"/>
          </a:xfrm>
        </p:spPr>
        <p:txBody>
          <a:bodyPr/>
          <a:lstStyle/>
          <a:p>
            <a:r>
              <a:rPr lang="mk-MK" dirty="0" smtClean="0"/>
              <a:t>Цртање</a:t>
            </a:r>
            <a:r>
              <a:rPr lang="en-US" dirty="0" smtClean="0"/>
              <a:t>;</a:t>
            </a:r>
            <a:endParaRPr lang="ro-RO" dirty="0" smtClean="0"/>
          </a:p>
          <a:p>
            <a:r>
              <a:rPr lang="mk-MK" dirty="0" smtClean="0"/>
              <a:t>Сликање</a:t>
            </a:r>
            <a:r>
              <a:rPr lang="en-US" dirty="0" smtClean="0"/>
              <a:t>;</a:t>
            </a:r>
            <a:endParaRPr lang="ro-RO" dirty="0" smtClean="0"/>
          </a:p>
          <a:p>
            <a:r>
              <a:rPr lang="mk-MK" dirty="0" smtClean="0"/>
              <a:t>Моделирање</a:t>
            </a:r>
            <a:r>
              <a:rPr lang="en-US" dirty="0" smtClean="0"/>
              <a:t>;</a:t>
            </a:r>
            <a:endParaRPr lang="ro-RO" dirty="0" smtClean="0"/>
          </a:p>
          <a:p>
            <a:r>
              <a:rPr lang="mk-MK" dirty="0" smtClean="0"/>
              <a:t>Колаж</a:t>
            </a:r>
            <a:r>
              <a:rPr lang="en-US" dirty="0" smtClean="0"/>
              <a:t>;</a:t>
            </a:r>
            <a:endParaRPr lang="ro-RO" dirty="0" smtClean="0"/>
          </a:p>
          <a:p>
            <a:r>
              <a:rPr lang="mk-MK" dirty="0" smtClean="0"/>
              <a:t>Филм и фотографија</a:t>
            </a:r>
            <a:r>
              <a:rPr lang="en-US" dirty="0" smtClean="0"/>
              <a:t>;</a:t>
            </a:r>
            <a:endParaRPr lang="ro-RO" dirty="0" smtClean="0"/>
          </a:p>
          <a:p>
            <a:r>
              <a:rPr lang="mk-MK" dirty="0" smtClean="0"/>
              <a:t>Производство на декоративни предмети</a:t>
            </a:r>
            <a:r>
              <a:rPr lang="en-US" dirty="0" smtClean="0"/>
              <a:t>;</a:t>
            </a:r>
            <a:endParaRPr lang="ro-RO" dirty="0" smtClean="0"/>
          </a:p>
          <a:p>
            <a:r>
              <a:rPr lang="mk-MK" dirty="0" smtClean="0"/>
              <a:t>Медитација</a:t>
            </a:r>
            <a:r>
              <a:rPr lang="en-US" dirty="0" smtClean="0"/>
              <a:t>;</a:t>
            </a:r>
            <a:endParaRPr lang="ro-RO" dirty="0" smtClean="0"/>
          </a:p>
        </p:txBody>
      </p:sp>
      <p:sp>
        <p:nvSpPr>
          <p:cNvPr id="4" name="6 CuadroTexto"/>
          <p:cNvSpPr txBox="1"/>
          <p:nvPr/>
        </p:nvSpPr>
        <p:spPr>
          <a:xfrm>
            <a:off x="839416" y="419488"/>
            <a:ext cx="8028233" cy="492443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mk-MK" sz="2600" b="1" dirty="0" smtClean="0"/>
              <a:t>Користени Креативно-експресивни </a:t>
            </a:r>
            <a:r>
              <a:rPr lang="mk-MK" sz="2600" b="1" dirty="0"/>
              <a:t>методи </a:t>
            </a:r>
            <a:endParaRPr lang="ro-RO" sz="2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384032" y="1340768"/>
            <a:ext cx="4248472" cy="396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429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800"/>
              <a:buFont typeface="Arial"/>
              <a:buChar char="•"/>
            </a:pPr>
            <a:r>
              <a:rPr lang="mk-MK" sz="2800" dirty="0" smtClean="0"/>
              <a:t>Игри со песок</a:t>
            </a:r>
            <a:r>
              <a:rPr lang="en-US" sz="2800" dirty="0" smtClean="0"/>
              <a:t>;</a:t>
            </a:r>
            <a:endParaRPr lang="en-US" sz="2800" dirty="0"/>
          </a:p>
          <a:p>
            <a:pPr marL="457200" indent="-3429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800"/>
              <a:buFont typeface="Arial"/>
              <a:buChar char="•"/>
            </a:pPr>
            <a:r>
              <a:rPr lang="mk-MK" sz="2800" dirty="0" smtClean="0"/>
              <a:t>Музика</a:t>
            </a:r>
            <a:r>
              <a:rPr lang="en-US" sz="2800" dirty="0" smtClean="0"/>
              <a:t>;</a:t>
            </a:r>
            <a:endParaRPr lang="en-US" sz="2800" dirty="0"/>
          </a:p>
          <a:p>
            <a:pPr marL="457200" indent="-3429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800"/>
              <a:buFont typeface="Arial"/>
              <a:buChar char="•"/>
            </a:pPr>
            <a:r>
              <a:rPr lang="mk-MK" sz="2800" dirty="0" smtClean="0"/>
              <a:t>Танцување</a:t>
            </a:r>
            <a:r>
              <a:rPr lang="en-US" sz="2800" dirty="0" smtClean="0"/>
              <a:t>;</a:t>
            </a:r>
            <a:endParaRPr lang="en-US" sz="2800" dirty="0"/>
          </a:p>
          <a:p>
            <a:pPr marL="457200" indent="-3429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800"/>
              <a:buFont typeface="Arial"/>
              <a:buChar char="•"/>
            </a:pPr>
            <a:r>
              <a:rPr lang="mk-MK" sz="2800" dirty="0" smtClean="0"/>
              <a:t>Метафора</a:t>
            </a:r>
            <a:r>
              <a:rPr lang="en-US" sz="2800" dirty="0" smtClean="0"/>
              <a:t>;</a:t>
            </a:r>
            <a:endParaRPr lang="en-US" sz="2800" dirty="0"/>
          </a:p>
          <a:p>
            <a:pPr marL="457200" indent="-3429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800"/>
              <a:buFont typeface="Arial"/>
              <a:buChar char="•"/>
            </a:pPr>
            <a:r>
              <a:rPr lang="mk-MK" sz="2800" dirty="0" smtClean="0"/>
              <a:t>Театар</a:t>
            </a:r>
            <a:r>
              <a:rPr lang="en-US" sz="2800" dirty="0" smtClean="0"/>
              <a:t>;</a:t>
            </a:r>
            <a:endParaRPr lang="en-US" sz="2800" dirty="0"/>
          </a:p>
          <a:p>
            <a:pPr marL="457200" indent="-3429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800"/>
              <a:buFont typeface="Arial"/>
              <a:buChar char="•"/>
            </a:pPr>
            <a:r>
              <a:rPr lang="mk-MK" sz="2800" dirty="0" smtClean="0"/>
              <a:t>Раскажување на приказни</a:t>
            </a:r>
            <a:r>
              <a:rPr lang="en-US" sz="2800" dirty="0" smtClean="0"/>
              <a:t>;</a:t>
            </a:r>
            <a:endParaRPr lang="en-US" sz="2800" dirty="0"/>
          </a:p>
          <a:p>
            <a:pPr marL="457200" indent="-3429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800"/>
              <a:buFont typeface="Arial"/>
              <a:buChar char="•"/>
            </a:pPr>
            <a:r>
              <a:rPr lang="mk-MK" sz="2800" dirty="0" smtClean="0"/>
              <a:t>Поезија</a:t>
            </a:r>
            <a:r>
              <a:rPr lang="en-US" sz="2800" dirty="0" smtClean="0"/>
              <a:t>.</a:t>
            </a:r>
            <a:endParaRPr lang="ro-RO" sz="28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68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360" y="1268760"/>
            <a:ext cx="11017960" cy="4907760"/>
          </a:xfrm>
        </p:spPr>
        <p:txBody>
          <a:bodyPr/>
          <a:lstStyle/>
          <a:p>
            <a:pPr marL="114300" indent="0">
              <a:buNone/>
            </a:pPr>
            <a:r>
              <a:rPr lang="ro-RO" sz="2600" b="1" dirty="0" smtClean="0"/>
              <a:t>	</a:t>
            </a:r>
            <a:r>
              <a:rPr lang="ru-RU" sz="2600" b="1" dirty="0"/>
              <a:t>Цели на користењето на графичкиот израз во процесот на </a:t>
            </a:r>
            <a:r>
              <a:rPr lang="ru-RU" sz="2600" b="1" dirty="0" smtClean="0"/>
              <a:t>евалуација:</a:t>
            </a:r>
            <a:r>
              <a:rPr lang="en-US" sz="2600" b="1" dirty="0" smtClean="0"/>
              <a:t> </a:t>
            </a:r>
            <a:endParaRPr lang="ro-RO" sz="2600" b="1" dirty="0" smtClean="0"/>
          </a:p>
          <a:p>
            <a:pPr marL="114300" indent="0">
              <a:buNone/>
            </a:pPr>
            <a:endParaRPr lang="ro-RO" sz="2600" dirty="0"/>
          </a:p>
          <a:p>
            <a:pPr lvl="0">
              <a:lnSpc>
                <a:spcPct val="150000"/>
              </a:lnSpc>
            </a:pPr>
            <a:r>
              <a:rPr lang="ru-RU" sz="2600" dirty="0"/>
              <a:t>Нагласува некои аспекти </a:t>
            </a:r>
            <a:r>
              <a:rPr lang="ru-RU" sz="2600" dirty="0" smtClean="0"/>
              <a:t>кои се однесуваат на </a:t>
            </a:r>
            <a:r>
              <a:rPr lang="ru-RU" sz="2600" dirty="0"/>
              <a:t>односите со </a:t>
            </a:r>
            <a:r>
              <a:rPr lang="ru-RU" sz="2600" dirty="0" smtClean="0"/>
              <a:t>детето;</a:t>
            </a:r>
            <a:endParaRPr lang="ro-RO" sz="2600" dirty="0" smtClean="0"/>
          </a:p>
          <a:p>
            <a:pPr lvl="0">
              <a:lnSpc>
                <a:spcPct val="150000"/>
              </a:lnSpc>
            </a:pPr>
            <a:r>
              <a:rPr lang="ru-RU" sz="2600" dirty="0"/>
              <a:t>Овозможува </a:t>
            </a:r>
            <a:r>
              <a:rPr lang="ru-RU" sz="2600" dirty="0" smtClean="0"/>
              <a:t>откривање </a:t>
            </a:r>
            <a:r>
              <a:rPr lang="ru-RU" sz="2600" dirty="0"/>
              <a:t>на зони на конфликти, граници и </a:t>
            </a:r>
            <a:r>
              <a:rPr lang="ru-RU" sz="2600" dirty="0" smtClean="0"/>
              <a:t>врски;</a:t>
            </a:r>
            <a:r>
              <a:rPr lang="en-US" sz="2600" dirty="0" smtClean="0"/>
              <a:t> </a:t>
            </a:r>
            <a:endParaRPr lang="ro-RO" sz="2600" dirty="0" smtClean="0"/>
          </a:p>
          <a:p>
            <a:pPr lvl="0">
              <a:lnSpc>
                <a:spcPct val="150000"/>
              </a:lnSpc>
            </a:pPr>
            <a:r>
              <a:rPr lang="ru-RU" sz="2600" dirty="0"/>
              <a:t>Симболично </a:t>
            </a:r>
            <a:r>
              <a:rPr lang="ru-RU" sz="2600" dirty="0" smtClean="0"/>
              <a:t>откривање на  </a:t>
            </a:r>
            <a:r>
              <a:rPr lang="ru-RU" sz="2600" dirty="0"/>
              <a:t>средствата за комуникација и односите помеѓу членовите на </a:t>
            </a:r>
            <a:r>
              <a:rPr lang="ru-RU" sz="2600" dirty="0" smtClean="0"/>
              <a:t>семејството;</a:t>
            </a:r>
            <a:endParaRPr lang="ro-RO" sz="2600" dirty="0" smtClean="0"/>
          </a:p>
          <a:p>
            <a:pPr lvl="0">
              <a:lnSpc>
                <a:spcPct val="150000"/>
              </a:lnSpc>
            </a:pPr>
            <a:r>
              <a:rPr lang="ru-RU" sz="2600" dirty="0"/>
              <a:t>Создава </a:t>
            </a:r>
            <a:r>
              <a:rPr lang="ru-RU" sz="2600" dirty="0" smtClean="0"/>
              <a:t>слика каде до израз доаѓаат </a:t>
            </a:r>
            <a:r>
              <a:rPr lang="ru-RU" sz="2600" dirty="0"/>
              <a:t>родителските вештини</a:t>
            </a:r>
            <a:r>
              <a:rPr lang="ru-RU" sz="2600" dirty="0" smtClean="0"/>
              <a:t>.</a:t>
            </a:r>
            <a:endParaRPr lang="ro-RO" sz="2600" dirty="0"/>
          </a:p>
        </p:txBody>
      </p:sp>
      <p:sp>
        <p:nvSpPr>
          <p:cNvPr id="4" name="6 CuadroTexto"/>
          <p:cNvSpPr txBox="1"/>
          <p:nvPr/>
        </p:nvSpPr>
        <p:spPr>
          <a:xfrm>
            <a:off x="516039" y="382967"/>
            <a:ext cx="5075905" cy="892552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mk-MK" sz="2600" b="1" dirty="0"/>
              <a:t>Креативни техники за </a:t>
            </a:r>
            <a:r>
              <a:rPr lang="mk-MK" sz="2600" b="1" dirty="0" smtClean="0"/>
              <a:t>цртање</a:t>
            </a:r>
            <a:endParaRPr lang="ro-RO" sz="2600" b="1" dirty="0"/>
          </a:p>
        </p:txBody>
      </p:sp>
    </p:spTree>
    <p:extLst>
      <p:ext uri="{BB962C8B-B14F-4D97-AF65-F5344CB8AC3E}">
        <p14:creationId xmlns:p14="http://schemas.microsoft.com/office/powerpoint/2010/main" val="108367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368" y="1275518"/>
            <a:ext cx="11521280" cy="5177817"/>
          </a:xfrm>
        </p:spPr>
        <p:txBody>
          <a:bodyPr/>
          <a:lstStyle/>
          <a:p>
            <a:pPr marL="114300" indent="0">
              <a:buNone/>
            </a:pPr>
            <a:r>
              <a:rPr lang="ro-RO" sz="2400" b="1" dirty="0" smtClean="0"/>
              <a:t>	</a:t>
            </a:r>
            <a:r>
              <a:rPr lang="ru-RU" sz="2400" b="1" dirty="0"/>
              <a:t>Проценка на децата со употреба на техники за </a:t>
            </a:r>
            <a:r>
              <a:rPr lang="ru-RU" sz="2400" b="1" dirty="0" smtClean="0"/>
              <a:t>цртање</a:t>
            </a:r>
            <a:endParaRPr lang="ro-RO" sz="2400" b="1" dirty="0" smtClean="0"/>
          </a:p>
          <a:p>
            <a:pPr marL="114300" indent="0">
              <a:buNone/>
            </a:pPr>
            <a:r>
              <a:rPr lang="ro-RO" sz="2400" i="1" dirty="0" smtClean="0"/>
              <a:t>	</a:t>
            </a:r>
            <a:r>
              <a:rPr lang="ru-RU" sz="2400" i="1" dirty="0"/>
              <a:t>Тестот за семејно цртање </a:t>
            </a:r>
            <a:r>
              <a:rPr lang="ru-RU" sz="2400" dirty="0"/>
              <a:t>е еден од најпопуларните проектни методи за проценка на детето и семејството. Ви овозможува да знаете како се однесува детето со членовите на неговото </a:t>
            </a:r>
            <a:r>
              <a:rPr lang="ru-RU" sz="2400" dirty="0" smtClean="0"/>
              <a:t>семејство.</a:t>
            </a:r>
            <a:r>
              <a:rPr lang="en-US" sz="2400" dirty="0"/>
              <a:t> </a:t>
            </a:r>
            <a:endParaRPr lang="ro-RO" sz="2400" dirty="0" smtClean="0"/>
          </a:p>
          <a:p>
            <a:pPr marL="114300" indent="0">
              <a:buNone/>
            </a:pPr>
            <a:r>
              <a:rPr lang="ro-RO" sz="2600" dirty="0"/>
              <a:t>	</a:t>
            </a:r>
            <a:r>
              <a:rPr lang="ru-RU" sz="2600" dirty="0"/>
              <a:t>Методот има комплексен протокол за </a:t>
            </a:r>
            <a:r>
              <a:rPr lang="ru-RU" sz="2600" dirty="0" smtClean="0"/>
              <a:t>толкување, кој </a:t>
            </a:r>
            <a:r>
              <a:rPr lang="ru-RU" sz="2600" dirty="0"/>
              <a:t>е </a:t>
            </a:r>
            <a:r>
              <a:rPr lang="ru-RU" sz="2600" dirty="0" smtClean="0"/>
              <a:t>овозможува </a:t>
            </a:r>
            <a:r>
              <a:rPr lang="ru-RU" sz="2600" dirty="0"/>
              <a:t>да се дијагностицира природата на проблемот со кој се соочува </a:t>
            </a:r>
            <a:r>
              <a:rPr lang="ru-RU" sz="2600" dirty="0" smtClean="0"/>
              <a:t>детето.</a:t>
            </a:r>
            <a:endParaRPr lang="ro-RO" sz="2600" dirty="0" smtClean="0"/>
          </a:p>
          <a:p>
            <a:pPr marL="114300" indent="0">
              <a:buNone/>
            </a:pPr>
            <a:r>
              <a:rPr lang="ro-RO" sz="2600" dirty="0"/>
              <a:t>	</a:t>
            </a:r>
            <a:r>
              <a:rPr lang="ru-RU" sz="2600" dirty="0" smtClean="0"/>
              <a:t>Деталите како </a:t>
            </a:r>
            <a:r>
              <a:rPr lang="ru-RU" sz="2600" dirty="0"/>
              <a:t>што се распоредување на ликовите во просторот, нивната големина, нивните карактеристики, изразите на лицето, деталите за облеката, користените бои, пропустите овозможуваат детална анализа на семејната организација и реалните чувства и ставови што ги има детето за други, можни индикативни елементи на нарушување, емоционални блокади, приврзаност помеѓу членовите на семејството, инхибиции или чувство на </a:t>
            </a:r>
            <a:r>
              <a:rPr lang="ru-RU" sz="2600" dirty="0" smtClean="0"/>
              <a:t>девалвација.</a:t>
            </a:r>
            <a:endParaRPr lang="ro-RO" sz="2400" dirty="0"/>
          </a:p>
        </p:txBody>
      </p:sp>
      <p:sp>
        <p:nvSpPr>
          <p:cNvPr id="4" name="6 CuadroTexto"/>
          <p:cNvSpPr txBox="1"/>
          <p:nvPr/>
        </p:nvSpPr>
        <p:spPr>
          <a:xfrm>
            <a:off x="516039" y="382967"/>
            <a:ext cx="5075905" cy="892552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mk-MK" sz="2600" b="1" dirty="0"/>
              <a:t>Креативни техники за цртање</a:t>
            </a:r>
          </a:p>
        </p:txBody>
      </p:sp>
    </p:spTree>
    <p:extLst>
      <p:ext uri="{BB962C8B-B14F-4D97-AF65-F5344CB8AC3E}">
        <p14:creationId xmlns:p14="http://schemas.microsoft.com/office/powerpoint/2010/main" val="278493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2242</TotalTime>
  <Words>176</Words>
  <Application>Microsoft Office PowerPoint</Application>
  <PresentationFormat>Custom</PresentationFormat>
  <Paragraphs>110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marija</cp:lastModifiedBy>
  <cp:revision>119</cp:revision>
  <dcterms:modified xsi:type="dcterms:W3CDTF">2020-05-18T08:32:03Z</dcterms:modified>
</cp:coreProperties>
</file>