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>
        <p:scale>
          <a:sx n="50" d="100"/>
          <a:sy n="50" d="100"/>
        </p:scale>
        <p:origin x="-125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3B8B-0BAF-46B7-BFD1-B2495EEDFF8B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E95-BF81-4F5F-8AD9-96A473142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3B8B-0BAF-46B7-BFD1-B2495EEDFF8B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E95-BF81-4F5F-8AD9-96A473142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3B8B-0BAF-46B7-BFD1-B2495EEDFF8B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E95-BF81-4F5F-8AD9-96A473142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3B8B-0BAF-46B7-BFD1-B2495EEDFF8B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E95-BF81-4F5F-8AD9-96A473142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3B8B-0BAF-46B7-BFD1-B2495EEDFF8B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AD8AE95-BF81-4F5F-8AD9-96A473142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3B8B-0BAF-46B7-BFD1-B2495EEDFF8B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E95-BF81-4F5F-8AD9-96A473142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3B8B-0BAF-46B7-BFD1-B2495EEDFF8B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E95-BF81-4F5F-8AD9-96A473142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3B8B-0BAF-46B7-BFD1-B2495EEDFF8B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E95-BF81-4F5F-8AD9-96A473142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3B8B-0BAF-46B7-BFD1-B2495EEDFF8B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E95-BF81-4F5F-8AD9-96A473142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3B8B-0BAF-46B7-BFD1-B2495EEDFF8B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E95-BF81-4F5F-8AD9-96A473142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3B8B-0BAF-46B7-BFD1-B2495EEDFF8B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AE95-BF81-4F5F-8AD9-96A473142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DA3B8B-0BAF-46B7-BFD1-B2495EEDFF8B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D8AE95-BF81-4F5F-8AD9-96A473142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rontiersin.org/articles/10.3389/fpsyg.2020.02081/ful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rontiersin.org/articles/10.3389/fpsyg.2020.02081/full" TargetMode="External"/><Relationship Id="rId5" Type="http://schemas.openxmlformats.org/officeDocument/2006/relationships/hyperlink" Target="https://accesswdun.com/article/2006/3/114043" TargetMode="External"/><Relationship Id="rId4" Type="http://schemas.openxmlformats.org/officeDocument/2006/relationships/hyperlink" Target="https://www.verywellmind.com/what-is-aggression-279481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1948013_697340924112030_729500746699400806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438400"/>
            <a:ext cx="6162571" cy="411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0" y="15240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4000" b="1" dirty="0" smtClean="0">
                <a:latin typeface="Algerian" pitchFamily="82" charset="0"/>
                <a:cs typeface="Arial" pitchFamily="34" charset="0"/>
              </a:rPr>
              <a:t>JOUDG “BRESHIA”- DEBAR </a:t>
            </a:r>
            <a:endParaRPr lang="en-US" sz="4000" b="1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533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Let’s share our games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2019 – 1 – BG01 _ KA201 - 062605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lbana\Desktop\copy_95413984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05050" cy="1278715"/>
          </a:xfrm>
          <a:prstGeom prst="rect">
            <a:avLst/>
          </a:prstGeom>
          <a:noFill/>
        </p:spPr>
      </p:pic>
      <p:pic>
        <p:nvPicPr>
          <p:cNvPr id="1028" name="Picture 4" descr="C:\Users\Albana\Desktop\Picture2-removebg-previe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28600"/>
            <a:ext cx="1677987" cy="84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4600" y="533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Let’s share our games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2019 – 1 – BG01 _ KA201 - 062605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05050" cy="1278715"/>
          </a:xfrm>
          <a:prstGeom prst="rect">
            <a:avLst/>
          </a:prstGeom>
          <a:noFill/>
        </p:spPr>
      </p:pic>
      <p:pic>
        <p:nvPicPr>
          <p:cNvPr id="10" name="Picture 4" descr="C:\Users\Albana\Desktop\Picture2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677987" cy="8477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2362200"/>
            <a:ext cx="6910209" cy="2081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b="1" i="1" dirty="0" smtClean="0">
                <a:latin typeface="Lucida Bright" pitchFamily="18" charset="0"/>
              </a:rPr>
              <a:t>Topic:  </a:t>
            </a:r>
          </a:p>
          <a:p>
            <a:pPr algn="ctr">
              <a:lnSpc>
                <a:spcPct val="150000"/>
              </a:lnSpc>
            </a:pPr>
            <a:r>
              <a:rPr lang="en-US" sz="3000" b="1" i="1" dirty="0" smtClean="0">
                <a:latin typeface="Lucida Bright" pitchFamily="18" charset="0"/>
              </a:rPr>
              <a:t>How sport helps to deal with the problem of </a:t>
            </a:r>
            <a:r>
              <a:rPr lang="en-US" sz="3000" b="1" i="1" dirty="0" err="1" smtClean="0">
                <a:latin typeface="Lucida Bright" pitchFamily="18" charset="0"/>
              </a:rPr>
              <a:t>aggresion</a:t>
            </a:r>
            <a:r>
              <a:rPr lang="en-US" sz="3000" b="1" i="1" dirty="0" smtClean="0">
                <a:latin typeface="Lucida Bright" pitchFamily="18" charset="0"/>
              </a:rPr>
              <a:t>?</a:t>
            </a:r>
            <a:endParaRPr lang="en-US" sz="3000" b="1" i="1" dirty="0"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4600" y="533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Let’s share our games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2019 – 1 – BG01 _ KA201 - 062605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05050" cy="1278715"/>
          </a:xfrm>
          <a:prstGeom prst="rect">
            <a:avLst/>
          </a:prstGeom>
          <a:noFill/>
        </p:spPr>
      </p:pic>
      <p:pic>
        <p:nvPicPr>
          <p:cNvPr id="10" name="Picture 4" descr="C:\Users\Albana\Desktop\Picture2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677987" cy="8477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447800"/>
            <a:ext cx="8534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i="1" dirty="0" smtClean="0"/>
              <a:t>What is aggression?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i="1" dirty="0" smtClean="0"/>
              <a:t>- </a:t>
            </a:r>
            <a:r>
              <a:rPr lang="en-US" sz="2800" dirty="0" smtClean="0"/>
              <a:t>The term "aggression" refers to a range of behaviors that can result in both physical and psychological harm to yourself, others, or objects in the environment.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4600" y="533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Let’s share our games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2019 – 1 – BG01 _ KA201 - 062605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05050" cy="1278715"/>
          </a:xfrm>
          <a:prstGeom prst="rect">
            <a:avLst/>
          </a:prstGeom>
          <a:noFill/>
        </p:spPr>
      </p:pic>
      <p:pic>
        <p:nvPicPr>
          <p:cNvPr id="10" name="Picture 4" descr="C:\Users\Albana\Desktop\Picture2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677987" cy="8477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295400"/>
            <a:ext cx="8610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i="1" dirty="0" smtClean="0"/>
              <a:t>Types of aggression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200" dirty="0" smtClean="0"/>
              <a:t>There are four different types of aggressive behavior: </a:t>
            </a:r>
          </a:p>
          <a:p>
            <a:pPr algn="just"/>
            <a:endParaRPr lang="en-US" sz="2200" dirty="0" smtClean="0"/>
          </a:p>
          <a:p>
            <a:pPr algn="just">
              <a:buFontTx/>
              <a:buChar char="-"/>
            </a:pPr>
            <a:r>
              <a:rPr lang="en-US" sz="2200" dirty="0" smtClean="0"/>
              <a:t> Accidental aggression is just that, an accident. Without trying, a child hurts another child.</a:t>
            </a:r>
          </a:p>
          <a:p>
            <a:pPr algn="just">
              <a:buFontTx/>
              <a:buChar char="-"/>
            </a:pPr>
            <a:endParaRPr lang="en-US" sz="2200" dirty="0" smtClean="0"/>
          </a:p>
          <a:p>
            <a:pPr algn="just">
              <a:buFontTx/>
              <a:buChar char="-"/>
            </a:pPr>
            <a:r>
              <a:rPr lang="en-US" sz="2200" dirty="0" smtClean="0"/>
              <a:t> Expressive aggression is committing an aggressive act because the act feels good.</a:t>
            </a:r>
          </a:p>
          <a:p>
            <a:pPr algn="just"/>
            <a:endParaRPr lang="en-US" sz="2200" dirty="0" smtClean="0"/>
          </a:p>
          <a:p>
            <a:pPr algn="just">
              <a:buFontTx/>
              <a:buChar char="-"/>
            </a:pPr>
            <a:r>
              <a:rPr lang="en-US" sz="2200" dirty="0" smtClean="0"/>
              <a:t> Instrumental aggression occurs when children fight over objects, territory or rights, and in the process someone gets hurt. </a:t>
            </a:r>
          </a:p>
          <a:p>
            <a:pPr algn="just"/>
            <a:endParaRPr lang="en-US" sz="2200" dirty="0" smtClean="0"/>
          </a:p>
          <a:p>
            <a:pPr algn="just">
              <a:buFontTx/>
              <a:buChar char="-"/>
            </a:pPr>
            <a:r>
              <a:rPr lang="en-US" sz="2200" dirty="0" smtClean="0"/>
              <a:t> Hostile aggression is aggression done on purpose to hurt someone physically or psychologically.</a:t>
            </a:r>
            <a:endParaRPr lang="en-US" sz="22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4600" y="533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Let’s share our games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2019 – 1 – BG01 _ KA201 - 062605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05050" cy="1278715"/>
          </a:xfrm>
          <a:prstGeom prst="rect">
            <a:avLst/>
          </a:prstGeom>
          <a:noFill/>
        </p:spPr>
      </p:pic>
      <p:pic>
        <p:nvPicPr>
          <p:cNvPr id="10" name="Picture 4" descr="C:\Users\Albana\Desktop\Picture2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677987" cy="8477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371600"/>
            <a:ext cx="9144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i="1" dirty="0" smtClean="0"/>
              <a:t>Sport and aggression</a:t>
            </a:r>
          </a:p>
          <a:p>
            <a:pPr algn="just">
              <a:lnSpc>
                <a:spcPct val="150000"/>
              </a:lnSpc>
            </a:pP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- </a:t>
            </a:r>
            <a:r>
              <a:rPr lang="en-US" sz="2200" dirty="0" smtClean="0"/>
              <a:t>Physical activity is still recommended as a method for reducing aggression. One approach that could connect sport participation and aggression is through self-control skills (SCS) (</a:t>
            </a:r>
            <a:r>
              <a:rPr lang="en-US" sz="2200" dirty="0" err="1" smtClean="0">
                <a:hlinkClick r:id="rId4"/>
              </a:rPr>
              <a:t>Shachar</a:t>
            </a:r>
            <a:r>
              <a:rPr lang="en-US" sz="2200" dirty="0" smtClean="0">
                <a:hlinkClick r:id="rId4"/>
              </a:rPr>
              <a:t> et al., 2016</a:t>
            </a:r>
            <a:r>
              <a:rPr lang="en-US" sz="2200" dirty="0" smtClean="0"/>
              <a:t>).</a:t>
            </a:r>
            <a:r>
              <a:rPr lang="en-US" sz="2200" dirty="0" smtClean="0"/>
              <a:t> </a:t>
            </a:r>
            <a:r>
              <a:rPr lang="en-US" sz="2200" dirty="0" err="1" smtClean="0"/>
              <a:t>Shachar</a:t>
            </a:r>
            <a:r>
              <a:rPr lang="en-US" sz="2200" dirty="0" smtClean="0"/>
              <a:t> et al. (2016) found that after-school sports activities (e.g., basketball, soccer, volleyball, martial arts, </a:t>
            </a:r>
            <a:r>
              <a:rPr lang="en-US" sz="2200" dirty="0" err="1" smtClean="0"/>
              <a:t>capoeira</a:t>
            </a:r>
            <a:r>
              <a:rPr lang="en-US" sz="2200" dirty="0" smtClean="0"/>
              <a:t>) </a:t>
            </a:r>
            <a:r>
              <a:rPr lang="en-US" sz="2200" b="1" dirty="0" smtClean="0"/>
              <a:t>produce larger reductions in anger</a:t>
            </a:r>
            <a:r>
              <a:rPr lang="en-US" sz="2200" dirty="0" smtClean="0"/>
              <a:t>, hostile thoughts, physical aggression, and negative emotions in comparison to a </a:t>
            </a:r>
            <a:r>
              <a:rPr lang="en-US" sz="2200" dirty="0" smtClean="0"/>
              <a:t>regular classes </a:t>
            </a:r>
            <a:r>
              <a:rPr lang="en-US" sz="2200" dirty="0" smtClean="0"/>
              <a:t>in children 8–12 years of age.</a:t>
            </a:r>
            <a:endParaRPr lang="en-US" sz="22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4600" y="533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Let’s share our games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2019 – 1 – BG01 _ KA201 - 062605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05050" cy="1278715"/>
          </a:xfrm>
          <a:prstGeom prst="rect">
            <a:avLst/>
          </a:prstGeom>
          <a:noFill/>
        </p:spPr>
      </p:pic>
      <p:pic>
        <p:nvPicPr>
          <p:cNvPr id="10" name="Picture 4" descr="C:\Users\Albana\Desktop\Picture2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677987" cy="8477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1676400"/>
            <a:ext cx="8686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According to a study: </a:t>
            </a:r>
          </a:p>
          <a:p>
            <a:pPr algn="just"/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“Subjects </a:t>
            </a:r>
            <a:r>
              <a:rPr lang="en-US" sz="2400" dirty="0" smtClean="0"/>
              <a:t>who engage in team sports show a higher tendency for physical aggression than those engaged in individual sports</a:t>
            </a:r>
            <a:r>
              <a:rPr lang="en-US" sz="2400" dirty="0" smtClean="0"/>
              <a:t>.” Sport </a:t>
            </a:r>
            <a:r>
              <a:rPr lang="en-US" sz="2400" dirty="0" smtClean="0"/>
              <a:t>attracts people with high physical aggression tendencies. Only with strong involvement in sport is the level of aggression reduced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4600" y="533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Let’s share our games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2019 – 1 – BG01 _ KA201 - 062605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05050" cy="1278715"/>
          </a:xfrm>
          <a:prstGeom prst="rect">
            <a:avLst/>
          </a:prstGeom>
          <a:noFill/>
        </p:spPr>
      </p:pic>
      <p:pic>
        <p:nvPicPr>
          <p:cNvPr id="10" name="Picture 4" descr="C:\Users\Albana\Desktop\Picture2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677987" cy="8477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1" y="1676400"/>
            <a:ext cx="8915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Some sports that reduces aggression are:</a:t>
            </a:r>
          </a:p>
          <a:p>
            <a:endParaRPr lang="en-US" sz="2800" b="1" i="1" dirty="0" smtClean="0"/>
          </a:p>
          <a:p>
            <a:pPr>
              <a:buFontTx/>
              <a:buChar char="-"/>
            </a:pPr>
            <a:r>
              <a:rPr lang="en-US" sz="2800" b="1" i="1" dirty="0" smtClean="0"/>
              <a:t> Basketball</a:t>
            </a:r>
          </a:p>
          <a:p>
            <a:pPr>
              <a:buFontTx/>
              <a:buChar char="-"/>
            </a:pPr>
            <a:r>
              <a:rPr lang="en-US" sz="2800" b="1" i="1" dirty="0" smtClean="0"/>
              <a:t> Soccer</a:t>
            </a:r>
          </a:p>
          <a:p>
            <a:pPr>
              <a:buFontTx/>
              <a:buChar char="-"/>
            </a:pPr>
            <a:r>
              <a:rPr lang="en-US" sz="2800" b="1" i="1" dirty="0" smtClean="0"/>
              <a:t> Volleyball</a:t>
            </a:r>
          </a:p>
          <a:p>
            <a:pPr>
              <a:buFontTx/>
              <a:buChar char="-"/>
            </a:pPr>
            <a:r>
              <a:rPr lang="en-US" sz="2800" b="1" i="1" dirty="0" smtClean="0"/>
              <a:t> </a:t>
            </a:r>
            <a:r>
              <a:rPr lang="en-US" sz="2800" b="1" i="1" dirty="0" smtClean="0"/>
              <a:t>Yoga</a:t>
            </a:r>
          </a:p>
          <a:p>
            <a:pPr>
              <a:buFontTx/>
              <a:buChar char="-"/>
            </a:pPr>
            <a:r>
              <a:rPr lang="en-US" sz="2800" b="1" i="1" dirty="0" smtClean="0"/>
              <a:t> Martial arts</a:t>
            </a:r>
          </a:p>
          <a:p>
            <a:pPr>
              <a:buFontTx/>
              <a:buChar char="-"/>
            </a:pPr>
            <a:r>
              <a:rPr lang="en-US" sz="2800" b="1" i="1" dirty="0" smtClean="0"/>
              <a:t> </a:t>
            </a:r>
            <a:r>
              <a:rPr lang="en-US" sz="2800" b="1" i="1" dirty="0" err="1" smtClean="0"/>
              <a:t>Capoeira</a:t>
            </a:r>
            <a:r>
              <a:rPr lang="en-US" sz="2800" b="1" i="1" dirty="0" smtClean="0"/>
              <a:t> (Brazilian martial art that combines elements of dance, acrobatics and music)</a:t>
            </a:r>
          </a:p>
          <a:p>
            <a:pPr>
              <a:buFontTx/>
              <a:buChar char="-"/>
            </a:pPr>
            <a:r>
              <a:rPr lang="en-US" sz="2800" b="1" i="1" dirty="0" smtClean="0"/>
              <a:t> </a:t>
            </a:r>
            <a:r>
              <a:rPr lang="en-US" sz="2800" b="1" i="1" dirty="0" smtClean="0"/>
              <a:t>Walking</a:t>
            </a:r>
          </a:p>
          <a:p>
            <a:pPr>
              <a:buFontTx/>
              <a:buChar char="-"/>
            </a:pPr>
            <a:r>
              <a:rPr lang="en-US" sz="2800" b="1" i="1" dirty="0" smtClean="0"/>
              <a:t> </a:t>
            </a:r>
            <a:r>
              <a:rPr lang="en-US" sz="2800" b="1" i="1" dirty="0" smtClean="0"/>
              <a:t>Jumping rope etc.</a:t>
            </a:r>
          </a:p>
          <a:p>
            <a:endParaRPr lang="en-US" sz="28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4600" y="533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Let’s share our games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2019 – 1 – BG01 _ KA201 - 062605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05050" cy="1278715"/>
          </a:xfrm>
          <a:prstGeom prst="rect">
            <a:avLst/>
          </a:prstGeom>
          <a:noFill/>
        </p:spPr>
      </p:pic>
      <p:pic>
        <p:nvPicPr>
          <p:cNvPr id="10" name="Picture 4" descr="C:\Users\Albana\Desktop\Picture2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677987" cy="8477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1676400"/>
            <a:ext cx="8991599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Literature used:</a:t>
            </a:r>
          </a:p>
          <a:p>
            <a:pPr algn="just"/>
            <a:endParaRPr lang="en-US" sz="2800" b="1" dirty="0" smtClean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200" b="1" dirty="0" smtClean="0">
                <a:hlinkClick r:id="rId4"/>
              </a:rPr>
              <a:t> https://www.verywellmind.com/what-is-aggression-2794818</a:t>
            </a:r>
            <a:endParaRPr lang="en-US" sz="2200" b="1" dirty="0" smtClean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200" b="1" dirty="0" smtClean="0">
                <a:hlinkClick r:id="rId5"/>
              </a:rPr>
              <a:t> https://accesswdun.com/article/2006/3/114043</a:t>
            </a:r>
            <a:endParaRPr lang="en-US" sz="2200" b="1" dirty="0" smtClean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200" b="1" dirty="0" smtClean="0">
                <a:hlinkClick r:id="rId6"/>
              </a:rPr>
              <a:t> https://www.frontiersin.org/articles/10.3389/fpsyg.2020.02081/full</a:t>
            </a:r>
            <a:endParaRPr lang="en-US" sz="2200" b="1" dirty="0" smtClean="0"/>
          </a:p>
          <a:p>
            <a:pPr algn="just">
              <a:buFontTx/>
              <a:buChar char="-"/>
            </a:pPr>
            <a:endParaRPr lang="en-US" sz="2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2438400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lgerian" pitchFamily="82" charset="0"/>
              </a:rPr>
              <a:t>Thank you for your</a:t>
            </a:r>
            <a:r>
              <a:rPr lang="en-US" sz="4000" smtClean="0">
                <a:latin typeface="Algerian" pitchFamily="82" charset="0"/>
              </a:rPr>
              <a:t/>
            </a:r>
            <a:br>
              <a:rPr lang="en-US" sz="4000" smtClean="0">
                <a:latin typeface="Algerian" pitchFamily="82" charset="0"/>
              </a:rPr>
            </a:br>
            <a:r>
              <a:rPr lang="en-US" sz="4000" smtClean="0">
                <a:latin typeface="Algerian" pitchFamily="82" charset="0"/>
              </a:rPr>
              <a:t>attention! </a:t>
            </a:r>
            <a:endParaRPr lang="en-US" sz="4000" b="1" dirty="0">
              <a:latin typeface="Algerian" pitchFamily="82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533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Let’s share our games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2019 – 1 – BG01 _ KA201 - 062605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Albana\Desktop\copy_9541398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05050" cy="1278715"/>
          </a:xfrm>
          <a:prstGeom prst="rect">
            <a:avLst/>
          </a:prstGeom>
          <a:noFill/>
        </p:spPr>
      </p:pic>
      <p:pic>
        <p:nvPicPr>
          <p:cNvPr id="10" name="Picture 4" descr="C:\Users\Albana\Desktop\Picture2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677987" cy="84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284</TotalTime>
  <Words>411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6</cp:revision>
  <dcterms:created xsi:type="dcterms:W3CDTF">2020-02-15T18:17:28Z</dcterms:created>
  <dcterms:modified xsi:type="dcterms:W3CDTF">2021-09-09T07:36:50Z</dcterms:modified>
</cp:coreProperties>
</file>