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0"/>
  </p:notesMasterIdLst>
  <p:sldIdLst>
    <p:sldId id="256" r:id="rId2"/>
    <p:sldId id="257" r:id="rId3"/>
    <p:sldId id="258" r:id="rId4"/>
    <p:sldId id="259" r:id="rId5"/>
    <p:sldId id="260" r:id="rId6"/>
    <p:sldId id="261" r:id="rId7"/>
    <p:sldId id="269" r:id="rId8"/>
    <p:sldId id="270" r:id="rId9"/>
    <p:sldId id="271" r:id="rId10"/>
    <p:sldId id="273" r:id="rId11"/>
    <p:sldId id="262" r:id="rId12"/>
    <p:sldId id="264" r:id="rId13"/>
    <p:sldId id="263" r:id="rId14"/>
    <p:sldId id="266" r:id="rId15"/>
    <p:sldId id="272" r:id="rId16"/>
    <p:sldId id="267" r:id="rId17"/>
    <p:sldId id="268"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E098E-C51E-4698-96CC-5CB29BAEF5DA}"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B02CB-32B8-48EF-A503-176F480C86A6}" type="slidenum">
              <a:rPr lang="en-US" smtClean="0"/>
              <a:t>‹#›</a:t>
            </a:fld>
            <a:endParaRPr lang="en-US"/>
          </a:p>
        </p:txBody>
      </p:sp>
    </p:spTree>
    <p:extLst>
      <p:ext uri="{BB962C8B-B14F-4D97-AF65-F5344CB8AC3E}">
        <p14:creationId xmlns:p14="http://schemas.microsoft.com/office/powerpoint/2010/main" val="48932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B02CB-32B8-48EF-A503-176F480C86A6}" type="slidenum">
              <a:rPr lang="en-US" smtClean="0"/>
              <a:t>8</a:t>
            </a:fld>
            <a:endParaRPr lang="en-US"/>
          </a:p>
        </p:txBody>
      </p:sp>
    </p:spTree>
    <p:extLst>
      <p:ext uri="{BB962C8B-B14F-4D97-AF65-F5344CB8AC3E}">
        <p14:creationId xmlns:p14="http://schemas.microsoft.com/office/powerpoint/2010/main" val="103056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B02CB-32B8-48EF-A503-176F480C86A6}" type="slidenum">
              <a:rPr lang="en-US" smtClean="0"/>
              <a:t>9</a:t>
            </a:fld>
            <a:endParaRPr lang="en-US"/>
          </a:p>
        </p:txBody>
      </p:sp>
    </p:spTree>
    <p:extLst>
      <p:ext uri="{BB962C8B-B14F-4D97-AF65-F5344CB8AC3E}">
        <p14:creationId xmlns:p14="http://schemas.microsoft.com/office/powerpoint/2010/main" val="74056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0FCD339-5D3D-454E-96D2-A19A54D01B21}" type="datetimeFigureOut">
              <a:rPr lang="en-US" smtClean="0"/>
              <a:t>5/13/2022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20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138105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10214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533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381611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0FCD339-5D3D-454E-96D2-A19A54D01B2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317364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0FCD339-5D3D-454E-96D2-A19A54D01B2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100799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FCD339-5D3D-454E-96D2-A19A54D01B2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2487878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FCD339-5D3D-454E-96D2-A19A54D01B2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13858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FCD339-5D3D-454E-96D2-A19A54D01B2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79043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FCD339-5D3D-454E-96D2-A19A54D01B2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114381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5971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FCD339-5D3D-454E-96D2-A19A54D01B2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42488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FCD339-5D3D-454E-96D2-A19A54D01B2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429076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D339-5D3D-454E-96D2-A19A54D01B2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32836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344251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FCD339-5D3D-454E-96D2-A19A54D01B2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C6FF-003E-4962-816E-AA18752F54B2}" type="slidenum">
              <a:rPr lang="en-US" smtClean="0"/>
              <a:t>‹#›</a:t>
            </a:fld>
            <a:endParaRPr lang="en-US"/>
          </a:p>
        </p:txBody>
      </p:sp>
    </p:spTree>
    <p:extLst>
      <p:ext uri="{BB962C8B-B14F-4D97-AF65-F5344CB8AC3E}">
        <p14:creationId xmlns:p14="http://schemas.microsoft.com/office/powerpoint/2010/main" val="334909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FCD339-5D3D-454E-96D2-A19A54D01B21}" type="datetimeFigureOut">
              <a:rPr lang="en-US" smtClean="0"/>
              <a:t>5/13/2022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10C6FF-003E-4962-816E-AA18752F54B2}" type="slidenum">
              <a:rPr lang="en-US" smtClean="0"/>
              <a:t>‹#›</a:t>
            </a:fld>
            <a:endParaRPr lang="en-US"/>
          </a:p>
        </p:txBody>
      </p:sp>
    </p:spTree>
    <p:extLst>
      <p:ext uri="{BB962C8B-B14F-4D97-AF65-F5344CB8AC3E}">
        <p14:creationId xmlns:p14="http://schemas.microsoft.com/office/powerpoint/2010/main" val="4056756261"/>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rT3DNvUUX4" TargetMode="External"/><Relationship Id="rId2" Type="http://schemas.openxmlformats.org/officeDocument/2006/relationships/hyperlink" Target="https://www.youtube.com/watch?v=dG7BWknr6es" TargetMode="Externa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dN7sqVe9f2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ssuu.com/unicefmk/stacks/3018cd68458c46edaf4f28539f3e5dfc"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t>Testing  distance learning, methodology and improving</a:t>
            </a:r>
            <a:endParaRPr lang="en-US" sz="4400" dirty="0"/>
          </a:p>
        </p:txBody>
      </p:sp>
      <p:sp>
        <p:nvSpPr>
          <p:cNvPr id="3" name="Subtitle 2"/>
          <p:cNvSpPr>
            <a:spLocks noGrp="1"/>
          </p:cNvSpPr>
          <p:nvPr>
            <p:ph type="subTitle" idx="1"/>
          </p:nvPr>
        </p:nvSpPr>
        <p:spPr/>
        <p:txBody>
          <a:bodyPr>
            <a:normAutofit/>
          </a:bodyPr>
          <a:lstStyle/>
          <a:p>
            <a:pPr algn="ctr"/>
            <a:r>
              <a:rPr lang="en-US" sz="2800" dirty="0" smtClean="0"/>
              <a:t>JOUDG “</a:t>
            </a:r>
            <a:r>
              <a:rPr lang="en-US" sz="2800" dirty="0" err="1" smtClean="0"/>
              <a:t>Breshia</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1041600" y="460576"/>
            <a:ext cx="1434900" cy="1231499"/>
          </a:xfrm>
          <a:prstGeom prst="rect">
            <a:avLst/>
          </a:prstGeom>
        </p:spPr>
      </p:pic>
      <p:pic>
        <p:nvPicPr>
          <p:cNvPr id="5" name="Picture 4"/>
          <p:cNvPicPr>
            <a:picLocks noChangeAspect="1"/>
          </p:cNvPicPr>
          <p:nvPr/>
        </p:nvPicPr>
        <p:blipFill>
          <a:blip r:embed="rId3"/>
          <a:stretch>
            <a:fillRect/>
          </a:stretch>
        </p:blipFill>
        <p:spPr>
          <a:xfrm>
            <a:off x="8913786" y="460576"/>
            <a:ext cx="2060627" cy="981541"/>
          </a:xfrm>
          <a:prstGeom prst="rect">
            <a:avLst/>
          </a:prstGeom>
        </p:spPr>
      </p:pic>
    </p:spTree>
    <p:extLst>
      <p:ext uri="{BB962C8B-B14F-4D97-AF65-F5344CB8AC3E}">
        <p14:creationId xmlns:p14="http://schemas.microsoft.com/office/powerpoint/2010/main" val="2681276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a:t>Given the right tools and support, </a:t>
            </a:r>
            <a:r>
              <a:rPr lang="en-US" dirty="0" smtClean="0"/>
              <a:t>children </a:t>
            </a:r>
            <a:r>
              <a:rPr lang="en-US" dirty="0"/>
              <a:t>can thrive during distance learning. However, it does take an effort to ensure that </a:t>
            </a:r>
            <a:r>
              <a:rPr lang="en-US" dirty="0" smtClean="0"/>
              <a:t>children </a:t>
            </a:r>
            <a:r>
              <a:rPr lang="en-US" dirty="0"/>
              <a:t>have what they need to succeed. When instructors are sensitive to potential difficulties, work to ensure they make connections, and use the many tools available, they are best able to help students adjust to this new reality.</a:t>
            </a:r>
          </a:p>
          <a:p>
            <a:endParaRPr lang="en-US" dirty="0"/>
          </a:p>
        </p:txBody>
      </p:sp>
    </p:spTree>
    <p:extLst>
      <p:ext uri="{BB962C8B-B14F-4D97-AF65-F5344CB8AC3E}">
        <p14:creationId xmlns:p14="http://schemas.microsoft.com/office/powerpoint/2010/main" val="52311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smtClean="0"/>
              <a:t>Testing the distance learning </a:t>
            </a:r>
            <a:r>
              <a:rPr lang="en-US" sz="3200" dirty="0"/>
              <a:t>in </a:t>
            </a:r>
            <a:r>
              <a:rPr lang="en-US" sz="3200" dirty="0" smtClean="0"/>
              <a:t>North Macedonia</a:t>
            </a:r>
            <a:endParaRPr lang="en-US" sz="3200" dirty="0"/>
          </a:p>
        </p:txBody>
      </p:sp>
      <p:sp>
        <p:nvSpPr>
          <p:cNvPr id="6" name="Content Placeholder 5"/>
          <p:cNvSpPr>
            <a:spLocks noGrp="1"/>
          </p:cNvSpPr>
          <p:nvPr>
            <p:ph idx="1"/>
          </p:nvPr>
        </p:nvSpPr>
        <p:spPr/>
        <p:txBody>
          <a:bodyPr>
            <a:normAutofit/>
          </a:bodyPr>
          <a:lstStyle/>
          <a:p>
            <a:r>
              <a:rPr lang="en-US" dirty="0"/>
              <a:t>With the help of the national television </a:t>
            </a:r>
            <a:r>
              <a:rPr lang="en-US" dirty="0" smtClean="0"/>
              <a:t>MRTV,  Ministry of Labor an Social Politics</a:t>
            </a:r>
            <a:r>
              <a:rPr lang="en-US" dirty="0"/>
              <a:t> </a:t>
            </a:r>
            <a:r>
              <a:rPr lang="en-US" dirty="0" smtClean="0"/>
              <a:t>and Ministry of Education and Science, </a:t>
            </a:r>
            <a:r>
              <a:rPr lang="mk-MK" dirty="0" smtClean="0"/>
              <a:t>е</a:t>
            </a:r>
            <a:r>
              <a:rPr lang="en-US" dirty="0" smtClean="0"/>
              <a:t>very </a:t>
            </a:r>
            <a:r>
              <a:rPr lang="en-US" dirty="0"/>
              <a:t>morning between </a:t>
            </a:r>
            <a:r>
              <a:rPr lang="mk-MK" dirty="0" smtClean="0"/>
              <a:t>9-11</a:t>
            </a:r>
            <a:r>
              <a:rPr lang="en-US" dirty="0" smtClean="0"/>
              <a:t> </a:t>
            </a:r>
            <a:r>
              <a:rPr lang="en-US" dirty="0"/>
              <a:t>am the program for pre-school and primary school children is broadcast</a:t>
            </a:r>
            <a:r>
              <a:rPr lang="en-US" dirty="0" smtClean="0"/>
              <a:t>.</a:t>
            </a:r>
          </a:p>
          <a:p>
            <a:pPr marL="0" indent="0">
              <a:buNone/>
            </a:pPr>
            <a:endParaRPr lang="en-US" dirty="0"/>
          </a:p>
        </p:txBody>
      </p:sp>
      <p:pic>
        <p:nvPicPr>
          <p:cNvPr id="7" name="Picture 6"/>
          <p:cNvPicPr>
            <a:picLocks noChangeAspect="1"/>
          </p:cNvPicPr>
          <p:nvPr/>
        </p:nvPicPr>
        <p:blipFill>
          <a:blip r:embed="rId2"/>
          <a:stretch>
            <a:fillRect/>
          </a:stretch>
        </p:blipFill>
        <p:spPr>
          <a:xfrm>
            <a:off x="1362074" y="3883159"/>
            <a:ext cx="3838575" cy="2165216"/>
          </a:xfrm>
          <a:prstGeom prst="rect">
            <a:avLst/>
          </a:prstGeom>
        </p:spPr>
      </p:pic>
      <p:pic>
        <p:nvPicPr>
          <p:cNvPr id="8" name="Picture 7"/>
          <p:cNvPicPr>
            <a:picLocks noChangeAspect="1"/>
          </p:cNvPicPr>
          <p:nvPr/>
        </p:nvPicPr>
        <p:blipFill>
          <a:blip r:embed="rId3"/>
          <a:stretch>
            <a:fillRect/>
          </a:stretch>
        </p:blipFill>
        <p:spPr>
          <a:xfrm>
            <a:off x="6505575" y="3883160"/>
            <a:ext cx="3476623" cy="2060440"/>
          </a:xfrm>
          <a:prstGeom prst="rect">
            <a:avLst/>
          </a:prstGeom>
        </p:spPr>
      </p:pic>
    </p:spTree>
    <p:extLst>
      <p:ext uri="{BB962C8B-B14F-4D97-AF65-F5344CB8AC3E}">
        <p14:creationId xmlns:p14="http://schemas.microsoft.com/office/powerpoint/2010/main" val="127141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552450" y="676275"/>
            <a:ext cx="6523471" cy="5114925"/>
          </a:xfrm>
        </p:spPr>
        <p:txBody>
          <a:bodyPr>
            <a:normAutofit/>
          </a:bodyPr>
          <a:lstStyle/>
          <a:p>
            <a:r>
              <a:rPr lang="en-US" sz="2400" b="1" dirty="0">
                <a:solidFill>
                  <a:schemeClr val="bg1"/>
                </a:solidFill>
              </a:rPr>
              <a:t>E-classroom</a:t>
            </a:r>
            <a:r>
              <a:rPr lang="en-US" sz="2400" b="1" dirty="0"/>
              <a:t>-</a:t>
            </a:r>
            <a:r>
              <a:rPr lang="en-US" sz="2400" dirty="0"/>
              <a:t>The</a:t>
            </a:r>
            <a:r>
              <a:rPr lang="en-US" sz="2400" b="1" dirty="0"/>
              <a:t> </a:t>
            </a:r>
            <a:r>
              <a:rPr lang="en-US" sz="2400" dirty="0"/>
              <a:t>video activities  prepared by educators from all over the country and offer the opportunity for fun, play, teaching and a new experience for the </a:t>
            </a:r>
            <a:r>
              <a:rPr lang="en-US" sz="2400" dirty="0" smtClean="0"/>
              <a:t>children</a:t>
            </a:r>
            <a:endParaRPr lang="en-US" sz="2400" dirty="0"/>
          </a:p>
          <a:p>
            <a:r>
              <a:rPr lang="en-US" sz="2400" dirty="0">
                <a:hlinkClick r:id="rId2"/>
              </a:rPr>
              <a:t>https://www.youtube.com/watch?v=dG7BWknr6es</a:t>
            </a:r>
            <a:endParaRPr lang="mk-MK" sz="2400" dirty="0"/>
          </a:p>
          <a:p>
            <a:r>
              <a:rPr lang="en-US" sz="2400" dirty="0">
                <a:hlinkClick r:id="rId3"/>
              </a:rPr>
              <a:t>https://www.youtube.com/watch?v=BrT3DNvUUX4</a:t>
            </a:r>
            <a:endParaRPr lang="mk-MK" sz="2400" dirty="0"/>
          </a:p>
          <a:p>
            <a:r>
              <a:rPr lang="en-US" sz="2400" dirty="0">
                <a:hlinkClick r:id="rId4"/>
              </a:rPr>
              <a:t>https://www.youtube.com/watch?v=dN7sqVe9f2A</a:t>
            </a:r>
            <a:endParaRPr lang="en-US" sz="2400" dirty="0"/>
          </a:p>
        </p:txBody>
      </p:sp>
      <p:pic>
        <p:nvPicPr>
          <p:cNvPr id="10" name="Picture 9"/>
          <p:cNvPicPr>
            <a:picLocks noChangeAspect="1"/>
          </p:cNvPicPr>
          <p:nvPr/>
        </p:nvPicPr>
        <p:blipFill>
          <a:blip r:embed="rId5"/>
          <a:stretch>
            <a:fillRect/>
          </a:stretch>
        </p:blipFill>
        <p:spPr>
          <a:xfrm>
            <a:off x="7636309" y="781050"/>
            <a:ext cx="3441266" cy="1847850"/>
          </a:xfrm>
          <a:prstGeom prst="rect">
            <a:avLst/>
          </a:prstGeom>
        </p:spPr>
      </p:pic>
      <p:pic>
        <p:nvPicPr>
          <p:cNvPr id="11" name="Picture 10"/>
          <p:cNvPicPr>
            <a:picLocks noChangeAspect="1"/>
          </p:cNvPicPr>
          <p:nvPr/>
        </p:nvPicPr>
        <p:blipFill>
          <a:blip r:embed="rId6"/>
          <a:stretch>
            <a:fillRect/>
          </a:stretch>
        </p:blipFill>
        <p:spPr>
          <a:xfrm>
            <a:off x="7636309" y="3343275"/>
            <a:ext cx="3517466" cy="1838325"/>
          </a:xfrm>
          <a:prstGeom prst="rect">
            <a:avLst/>
          </a:prstGeom>
        </p:spPr>
      </p:pic>
    </p:spTree>
    <p:extLst>
      <p:ext uri="{BB962C8B-B14F-4D97-AF65-F5344CB8AC3E}">
        <p14:creationId xmlns:p14="http://schemas.microsoft.com/office/powerpoint/2010/main" val="317641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09576"/>
            <a:ext cx="9905999" cy="5724524"/>
          </a:xfrm>
        </p:spPr>
        <p:txBody>
          <a:bodyPr>
            <a:normAutofit/>
          </a:bodyPr>
          <a:lstStyle/>
          <a:p>
            <a:r>
              <a:rPr lang="en-US" dirty="0">
                <a:solidFill>
                  <a:schemeClr val="bg1"/>
                </a:solidFill>
              </a:rPr>
              <a:t>EDUINO</a:t>
            </a:r>
            <a:r>
              <a:rPr lang="en-US" dirty="0"/>
              <a:t> Early Childhood Development is an educational platform for educators, </a:t>
            </a:r>
            <a:r>
              <a:rPr lang="en-US" dirty="0" smtClean="0"/>
              <a:t>teachers </a:t>
            </a:r>
            <a:r>
              <a:rPr lang="en-US" dirty="0"/>
              <a:t>and parents. The platform contains quality and verified educational materials, games and activities for children of preschool age and grade school, </a:t>
            </a:r>
            <a:r>
              <a:rPr lang="en-US" dirty="0" err="1"/>
              <a:t>ie</a:t>
            </a:r>
            <a:r>
              <a:rPr lang="en-US" dirty="0"/>
              <a:t> from 3 to 10 years, in order to encourage socio-emotional development and learning based on play</a:t>
            </a:r>
            <a:r>
              <a:rPr lang="en-US" dirty="0" smtClean="0"/>
              <a:t>.</a:t>
            </a:r>
          </a:p>
          <a:p>
            <a:pPr marL="0" indent="0">
              <a:buNone/>
            </a:pPr>
            <a:r>
              <a:rPr lang="en-US" dirty="0"/>
              <a:t> </a:t>
            </a:r>
            <a:r>
              <a:rPr lang="en-US" dirty="0" smtClean="0"/>
              <a:t> </a:t>
            </a:r>
            <a:r>
              <a:rPr lang="en-US" dirty="0" smtClean="0">
                <a:solidFill>
                  <a:schemeClr val="bg1"/>
                </a:solidFill>
              </a:rPr>
              <a:t>eduino.gov.mk</a:t>
            </a:r>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2"/>
          <a:stretch>
            <a:fillRect/>
          </a:stretch>
        </p:blipFill>
        <p:spPr>
          <a:xfrm>
            <a:off x="2192058" y="4386570"/>
            <a:ext cx="3365284" cy="1780186"/>
          </a:xfrm>
          <a:prstGeom prst="rect">
            <a:avLst/>
          </a:prstGeom>
        </p:spPr>
      </p:pic>
      <p:pic>
        <p:nvPicPr>
          <p:cNvPr id="4" name="Picture 3"/>
          <p:cNvPicPr>
            <a:picLocks noChangeAspect="1"/>
          </p:cNvPicPr>
          <p:nvPr/>
        </p:nvPicPr>
        <p:blipFill>
          <a:blip r:embed="rId3"/>
          <a:stretch>
            <a:fillRect/>
          </a:stretch>
        </p:blipFill>
        <p:spPr>
          <a:xfrm>
            <a:off x="6663387" y="4288602"/>
            <a:ext cx="3277979" cy="1910809"/>
          </a:xfrm>
          <a:prstGeom prst="rect">
            <a:avLst/>
          </a:prstGeom>
        </p:spPr>
      </p:pic>
      <p:pic>
        <p:nvPicPr>
          <p:cNvPr id="5" name="Picture 4"/>
          <p:cNvPicPr>
            <a:picLocks noChangeAspect="1"/>
          </p:cNvPicPr>
          <p:nvPr/>
        </p:nvPicPr>
        <p:blipFill>
          <a:blip r:embed="rId4"/>
          <a:stretch>
            <a:fillRect/>
          </a:stretch>
        </p:blipFill>
        <p:spPr>
          <a:xfrm>
            <a:off x="3874700" y="2809874"/>
            <a:ext cx="4207553" cy="1255793"/>
          </a:xfrm>
          <a:prstGeom prst="rect">
            <a:avLst/>
          </a:prstGeom>
        </p:spPr>
      </p:pic>
    </p:spTree>
    <p:extLst>
      <p:ext uri="{BB962C8B-B14F-4D97-AF65-F5344CB8AC3E}">
        <p14:creationId xmlns:p14="http://schemas.microsoft.com/office/powerpoint/2010/main" val="3504393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81050"/>
            <a:ext cx="9905999" cy="5010151"/>
          </a:xfrm>
        </p:spPr>
        <p:txBody>
          <a:bodyPr/>
          <a:lstStyle/>
          <a:p>
            <a:r>
              <a:rPr lang="en-US" dirty="0" smtClean="0">
                <a:solidFill>
                  <a:schemeClr val="bg1"/>
                </a:solidFill>
              </a:rPr>
              <a:t>Bibi’s world</a:t>
            </a:r>
            <a:r>
              <a:rPr lang="en-US" dirty="0" smtClean="0"/>
              <a:t>-the </a:t>
            </a:r>
            <a:r>
              <a:rPr lang="en-US" dirty="0"/>
              <a:t>educational platform </a:t>
            </a:r>
            <a:r>
              <a:rPr lang="en-US" dirty="0" smtClean="0"/>
              <a:t>of </a:t>
            </a:r>
            <a:r>
              <a:rPr lang="en-US" dirty="0"/>
              <a:t>through which </a:t>
            </a:r>
            <a:r>
              <a:rPr lang="en-US" dirty="0" smtClean="0"/>
              <a:t>the children are </a:t>
            </a:r>
            <a:r>
              <a:rPr lang="en-US" dirty="0"/>
              <a:t>able to reward their knowledge through an interactive approach and a program prepared by leading educational specialists from the country.</a:t>
            </a:r>
          </a:p>
        </p:txBody>
      </p:sp>
      <p:pic>
        <p:nvPicPr>
          <p:cNvPr id="4" name="Picture 3"/>
          <p:cNvPicPr>
            <a:picLocks noChangeAspect="1"/>
          </p:cNvPicPr>
          <p:nvPr/>
        </p:nvPicPr>
        <p:blipFill>
          <a:blip r:embed="rId2"/>
          <a:stretch>
            <a:fillRect/>
          </a:stretch>
        </p:blipFill>
        <p:spPr>
          <a:xfrm>
            <a:off x="731836" y="3286125"/>
            <a:ext cx="3384779" cy="1895476"/>
          </a:xfrm>
          <a:prstGeom prst="rect">
            <a:avLst/>
          </a:prstGeom>
        </p:spPr>
      </p:pic>
      <p:pic>
        <p:nvPicPr>
          <p:cNvPr id="5" name="Picture 4"/>
          <p:cNvPicPr>
            <a:picLocks noChangeAspect="1"/>
          </p:cNvPicPr>
          <p:nvPr/>
        </p:nvPicPr>
        <p:blipFill>
          <a:blip r:embed="rId3"/>
          <a:stretch>
            <a:fillRect/>
          </a:stretch>
        </p:blipFill>
        <p:spPr>
          <a:xfrm>
            <a:off x="4608626" y="2916149"/>
            <a:ext cx="3200400" cy="2265452"/>
          </a:xfrm>
          <a:prstGeom prst="rect">
            <a:avLst/>
          </a:prstGeom>
        </p:spPr>
      </p:pic>
      <p:pic>
        <p:nvPicPr>
          <p:cNvPr id="6" name="Picture 5"/>
          <p:cNvPicPr>
            <a:picLocks noChangeAspect="1"/>
          </p:cNvPicPr>
          <p:nvPr/>
        </p:nvPicPr>
        <p:blipFill>
          <a:blip r:embed="rId4"/>
          <a:stretch>
            <a:fillRect/>
          </a:stretch>
        </p:blipFill>
        <p:spPr>
          <a:xfrm>
            <a:off x="8138998" y="3167623"/>
            <a:ext cx="3700578" cy="1809940"/>
          </a:xfrm>
          <a:prstGeom prst="rect">
            <a:avLst/>
          </a:prstGeom>
        </p:spPr>
      </p:pic>
    </p:spTree>
    <p:extLst>
      <p:ext uri="{BB962C8B-B14F-4D97-AF65-F5344CB8AC3E}">
        <p14:creationId xmlns:p14="http://schemas.microsoft.com/office/powerpoint/2010/main" val="498794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47675"/>
            <a:ext cx="9905999" cy="5343526"/>
          </a:xfrm>
        </p:spPr>
        <p:txBody>
          <a:bodyPr>
            <a:normAutofit/>
          </a:bodyPr>
          <a:lstStyle/>
          <a:p>
            <a:r>
              <a:rPr lang="en-US" b="1" dirty="0">
                <a:solidFill>
                  <a:srgbClr val="333333"/>
                </a:solidFill>
              </a:rPr>
              <a:t>"Think Equal":</a:t>
            </a:r>
            <a:r>
              <a:rPr lang="en-US" dirty="0">
                <a:solidFill>
                  <a:srgbClr val="333333"/>
                </a:solidFill>
              </a:rPr>
              <a:t> Online picture books being introduced in kindergartens through the UNICEF supported and UK Government funded </a:t>
            </a:r>
            <a:r>
              <a:rPr lang="en-US" dirty="0" err="1">
                <a:solidFill>
                  <a:srgbClr val="333333"/>
                </a:solidFill>
              </a:rPr>
              <a:t>programme</a:t>
            </a:r>
            <a:r>
              <a:rPr lang="en-US" dirty="0">
                <a:solidFill>
                  <a:srgbClr val="333333"/>
                </a:solidFill>
              </a:rPr>
              <a:t> which is helping to build social-emotional skills in pre-school aged children: empathy, kindness, self-esteem, perseverance, critical thinking, conflict resolution, self-esteem, communication, self-awareness and more. </a:t>
            </a:r>
            <a:r>
              <a:rPr lang="en-US" u="sng" dirty="0">
                <a:solidFill>
                  <a:srgbClr val="1CABE2"/>
                </a:solidFill>
                <a:hlinkClick r:id="rId2"/>
              </a:rPr>
              <a:t>https://issuu.com/unicefmk</a:t>
            </a:r>
            <a:endParaRPr lang="en-US" dirty="0">
              <a:solidFill>
                <a:srgbClr val="333333"/>
              </a:solidFill>
            </a:endParaRPr>
          </a:p>
          <a:p>
            <a:endParaRPr lang="en-US" dirty="0"/>
          </a:p>
        </p:txBody>
      </p:sp>
      <p:pic>
        <p:nvPicPr>
          <p:cNvPr id="4" name="Picture 3"/>
          <p:cNvPicPr>
            <a:picLocks noChangeAspect="1"/>
          </p:cNvPicPr>
          <p:nvPr/>
        </p:nvPicPr>
        <p:blipFill>
          <a:blip r:embed="rId3"/>
          <a:stretch>
            <a:fillRect/>
          </a:stretch>
        </p:blipFill>
        <p:spPr>
          <a:xfrm>
            <a:off x="1595437" y="3243262"/>
            <a:ext cx="1914525" cy="2390775"/>
          </a:xfrm>
          <a:prstGeom prst="rect">
            <a:avLst/>
          </a:prstGeom>
        </p:spPr>
      </p:pic>
      <p:pic>
        <p:nvPicPr>
          <p:cNvPr id="5" name="Picture 4"/>
          <p:cNvPicPr>
            <a:picLocks noChangeAspect="1"/>
          </p:cNvPicPr>
          <p:nvPr/>
        </p:nvPicPr>
        <p:blipFill>
          <a:blip r:embed="rId4"/>
          <a:stretch>
            <a:fillRect/>
          </a:stretch>
        </p:blipFill>
        <p:spPr>
          <a:xfrm>
            <a:off x="4538662" y="3119438"/>
            <a:ext cx="1914525" cy="2390775"/>
          </a:xfrm>
          <a:prstGeom prst="rect">
            <a:avLst/>
          </a:prstGeom>
        </p:spPr>
      </p:pic>
      <p:pic>
        <p:nvPicPr>
          <p:cNvPr id="6" name="Picture 5"/>
          <p:cNvPicPr>
            <a:picLocks noChangeAspect="1"/>
          </p:cNvPicPr>
          <p:nvPr/>
        </p:nvPicPr>
        <p:blipFill>
          <a:blip r:embed="rId5"/>
          <a:stretch>
            <a:fillRect/>
          </a:stretch>
        </p:blipFill>
        <p:spPr>
          <a:xfrm>
            <a:off x="7726362" y="3238500"/>
            <a:ext cx="2124075" cy="2152650"/>
          </a:xfrm>
          <a:prstGeom prst="rect">
            <a:avLst/>
          </a:prstGeom>
        </p:spPr>
      </p:pic>
    </p:spTree>
    <p:extLst>
      <p:ext uri="{BB962C8B-B14F-4D97-AF65-F5344CB8AC3E}">
        <p14:creationId xmlns:p14="http://schemas.microsoft.com/office/powerpoint/2010/main" val="178196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7" cy="1000125"/>
          </a:xfrm>
        </p:spPr>
        <p:txBody>
          <a:bodyPr/>
          <a:lstStyle/>
          <a:p>
            <a:pPr algn="ctr"/>
            <a:r>
              <a:rPr lang="en-US" dirty="0" smtClean="0"/>
              <a:t>Outcomes</a:t>
            </a:r>
            <a:endParaRPr lang="en-US" dirty="0"/>
          </a:p>
        </p:txBody>
      </p:sp>
      <p:sp>
        <p:nvSpPr>
          <p:cNvPr id="5" name="Text Placeholder 4"/>
          <p:cNvSpPr>
            <a:spLocks noGrp="1"/>
          </p:cNvSpPr>
          <p:nvPr>
            <p:ph type="body" idx="1"/>
          </p:nvPr>
        </p:nvSpPr>
        <p:spPr>
          <a:xfrm>
            <a:off x="1141410" y="1609726"/>
            <a:ext cx="3196899" cy="657224"/>
          </a:xfrm>
        </p:spPr>
        <p:txBody>
          <a:bodyPr/>
          <a:lstStyle/>
          <a:p>
            <a:pPr algn="ctr"/>
            <a:r>
              <a:rPr lang="en-US" dirty="0" smtClean="0"/>
              <a:t>Teachers</a:t>
            </a:r>
            <a:endParaRPr lang="en-US" dirty="0"/>
          </a:p>
        </p:txBody>
      </p:sp>
      <p:sp>
        <p:nvSpPr>
          <p:cNvPr id="8" name="Text Placeholder 7"/>
          <p:cNvSpPr>
            <a:spLocks noGrp="1"/>
          </p:cNvSpPr>
          <p:nvPr>
            <p:ph type="body" sz="half" idx="15"/>
          </p:nvPr>
        </p:nvSpPr>
        <p:spPr>
          <a:xfrm>
            <a:off x="1127918" y="2543176"/>
            <a:ext cx="3208735" cy="3248024"/>
          </a:xfrm>
        </p:spPr>
        <p:txBody>
          <a:bodyPr>
            <a:normAutofit lnSpcReduction="10000"/>
          </a:bodyPr>
          <a:lstStyle/>
          <a:p>
            <a:r>
              <a:rPr lang="en-US" sz="1800" dirty="0"/>
              <a:t>Exchange of experiences between educators </a:t>
            </a:r>
            <a:endParaRPr lang="en-US" sz="1800" dirty="0" smtClean="0"/>
          </a:p>
          <a:p>
            <a:r>
              <a:rPr lang="en-US" sz="1800" dirty="0" smtClean="0"/>
              <a:t>The educators develop their digital skills</a:t>
            </a:r>
          </a:p>
          <a:p>
            <a:r>
              <a:rPr lang="en-US" sz="1800" dirty="0" smtClean="0"/>
              <a:t>Develop new method of working with the children</a:t>
            </a:r>
          </a:p>
          <a:p>
            <a:r>
              <a:rPr lang="en-US" sz="1800" dirty="0"/>
              <a:t>Professionally develop and upgrade </a:t>
            </a:r>
            <a:r>
              <a:rPr lang="en-US" sz="1800" dirty="0" smtClean="0"/>
              <a:t>their </a:t>
            </a:r>
            <a:r>
              <a:rPr lang="en-US" sz="1800" dirty="0"/>
              <a:t>knowledge and skills</a:t>
            </a:r>
            <a:endParaRPr lang="en-US" sz="1800" dirty="0" smtClean="0"/>
          </a:p>
          <a:p>
            <a:endParaRPr lang="en-US" dirty="0"/>
          </a:p>
        </p:txBody>
      </p:sp>
      <p:sp>
        <p:nvSpPr>
          <p:cNvPr id="6" name="Text Placeholder 5"/>
          <p:cNvSpPr>
            <a:spLocks noGrp="1"/>
          </p:cNvSpPr>
          <p:nvPr>
            <p:ph type="body" sz="quarter" idx="3"/>
          </p:nvPr>
        </p:nvSpPr>
        <p:spPr>
          <a:xfrm>
            <a:off x="4514766" y="1609726"/>
            <a:ext cx="3184385" cy="657224"/>
          </a:xfrm>
        </p:spPr>
        <p:txBody>
          <a:bodyPr/>
          <a:lstStyle/>
          <a:p>
            <a:pPr algn="ctr"/>
            <a:r>
              <a:rPr lang="en-US" dirty="0" smtClean="0"/>
              <a:t>Children</a:t>
            </a:r>
            <a:endParaRPr lang="en-US" dirty="0"/>
          </a:p>
        </p:txBody>
      </p:sp>
      <p:sp>
        <p:nvSpPr>
          <p:cNvPr id="9" name="Text Placeholder 8"/>
          <p:cNvSpPr>
            <a:spLocks noGrp="1"/>
          </p:cNvSpPr>
          <p:nvPr>
            <p:ph type="body" sz="half" idx="16"/>
          </p:nvPr>
        </p:nvSpPr>
        <p:spPr>
          <a:xfrm>
            <a:off x="4504213" y="2543176"/>
            <a:ext cx="3195830" cy="3251195"/>
          </a:xfrm>
        </p:spPr>
        <p:txBody>
          <a:bodyPr/>
          <a:lstStyle/>
          <a:p>
            <a:r>
              <a:rPr lang="en-US" sz="1800" dirty="0"/>
              <a:t>Encouraging socio-emotional skills in children</a:t>
            </a:r>
            <a:r>
              <a:rPr lang="en-US" sz="1800" dirty="0" smtClean="0"/>
              <a:t>.</a:t>
            </a:r>
            <a:endParaRPr lang="mk-MK" sz="1800" dirty="0" smtClean="0"/>
          </a:p>
          <a:p>
            <a:r>
              <a:rPr lang="en-US" sz="1800" dirty="0"/>
              <a:t>developed cognitive skills through the use of digital </a:t>
            </a:r>
            <a:r>
              <a:rPr lang="en-US" sz="1800" dirty="0" smtClean="0"/>
              <a:t>tools</a:t>
            </a:r>
            <a:endParaRPr lang="mk-MK" sz="1800" dirty="0" smtClean="0"/>
          </a:p>
          <a:p>
            <a:r>
              <a:rPr lang="en-US" sz="1800" dirty="0"/>
              <a:t>They use technology for educational purposes</a:t>
            </a:r>
            <a:endParaRPr lang="en-US" sz="1800" dirty="0"/>
          </a:p>
          <a:p>
            <a:endParaRPr lang="en-US" dirty="0"/>
          </a:p>
        </p:txBody>
      </p:sp>
      <p:sp>
        <p:nvSpPr>
          <p:cNvPr id="7" name="Text Placeholder 6"/>
          <p:cNvSpPr>
            <a:spLocks noGrp="1"/>
          </p:cNvSpPr>
          <p:nvPr>
            <p:ph type="body" sz="quarter" idx="13"/>
          </p:nvPr>
        </p:nvSpPr>
        <p:spPr>
          <a:xfrm>
            <a:off x="7852442" y="1533525"/>
            <a:ext cx="3194968" cy="733425"/>
          </a:xfrm>
        </p:spPr>
        <p:txBody>
          <a:bodyPr/>
          <a:lstStyle/>
          <a:p>
            <a:pPr algn="ctr"/>
            <a:r>
              <a:rPr lang="en-US" dirty="0" smtClean="0"/>
              <a:t>Parents</a:t>
            </a:r>
            <a:endParaRPr lang="en-US" dirty="0"/>
          </a:p>
        </p:txBody>
      </p:sp>
      <p:sp>
        <p:nvSpPr>
          <p:cNvPr id="10" name="Text Placeholder 9"/>
          <p:cNvSpPr>
            <a:spLocks noGrp="1"/>
          </p:cNvSpPr>
          <p:nvPr>
            <p:ph type="body" sz="half" idx="17"/>
          </p:nvPr>
        </p:nvSpPr>
        <p:spPr>
          <a:xfrm>
            <a:off x="7852442" y="2543176"/>
            <a:ext cx="3194968" cy="3248023"/>
          </a:xfrm>
        </p:spPr>
        <p:txBody>
          <a:bodyPr>
            <a:normAutofit/>
          </a:bodyPr>
          <a:lstStyle/>
          <a:p>
            <a:r>
              <a:rPr lang="en-US" sz="1800" dirty="0"/>
              <a:t>Quality time spent with their </a:t>
            </a:r>
            <a:r>
              <a:rPr lang="en-US" sz="1800" dirty="0" smtClean="0"/>
              <a:t>children</a:t>
            </a:r>
          </a:p>
          <a:p>
            <a:r>
              <a:rPr lang="en-US" sz="1800" dirty="0" smtClean="0"/>
              <a:t>Getting acquainted of our work</a:t>
            </a:r>
            <a:endParaRPr lang="mk-MK" sz="1800" dirty="0" smtClean="0"/>
          </a:p>
          <a:p>
            <a:r>
              <a:rPr lang="en-US" sz="1800" dirty="0"/>
              <a:t>The parent-child-educator relationship is strengthened</a:t>
            </a:r>
            <a:endParaRPr lang="en-US" sz="1800" dirty="0"/>
          </a:p>
        </p:txBody>
      </p:sp>
    </p:spTree>
    <p:extLst>
      <p:ext uri="{BB962C8B-B14F-4D97-AF65-F5344CB8AC3E}">
        <p14:creationId xmlns:p14="http://schemas.microsoft.com/office/powerpoint/2010/main" val="59502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t>Time for discussion……. </a:t>
            </a:r>
            <a:endParaRPr lang="en-US" sz="4000" dirty="0"/>
          </a:p>
        </p:txBody>
      </p:sp>
    </p:spTree>
    <p:extLst>
      <p:ext uri="{BB962C8B-B14F-4D97-AF65-F5344CB8AC3E}">
        <p14:creationId xmlns:p14="http://schemas.microsoft.com/office/powerpoint/2010/main" val="540514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ctr"/>
            <a:r>
              <a:rPr lang="en-US" sz="6700" dirty="0" smtClean="0"/>
              <a:t>Thanks for</a:t>
            </a:r>
            <a:br>
              <a:rPr lang="en-US" sz="6700" dirty="0" smtClean="0"/>
            </a:br>
            <a:r>
              <a:rPr lang="en-US" sz="6700" dirty="0" smtClean="0"/>
              <a:t>your attention</a:t>
            </a:r>
            <a:r>
              <a:rPr lang="en-US" sz="4000" dirty="0" smtClean="0"/>
              <a:t/>
            </a:r>
            <a:br>
              <a:rPr lang="en-US" sz="4000" dirty="0" smtClean="0"/>
            </a:br>
            <a:r>
              <a:rPr lang="en-US" sz="4000" dirty="0"/>
              <a:t/>
            </a:r>
            <a:br>
              <a:rPr lang="en-US" sz="4000" dirty="0"/>
            </a:br>
            <a:endParaRPr lang="en-US" sz="40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597" y="3933825"/>
            <a:ext cx="2333625" cy="1962150"/>
          </a:xfrm>
          <a:prstGeom prst="rect">
            <a:avLst/>
          </a:prstGeom>
        </p:spPr>
      </p:pic>
    </p:spTree>
    <p:extLst>
      <p:ext uri="{BB962C8B-B14F-4D97-AF65-F5344CB8AC3E}">
        <p14:creationId xmlns:p14="http://schemas.microsoft.com/office/powerpoint/2010/main" val="343099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0A0A0A"/>
                </a:solidFill>
                <a:latin typeface="+mn-lt"/>
                <a:ea typeface="Times New Roman" panose="02020603050405020304" pitchFamily="18" charset="0"/>
                <a:cs typeface="Times New Roman" panose="02020603050405020304" pitchFamily="18" charset="0"/>
              </a:rPr>
              <a:t>Digital education in preschool</a:t>
            </a:r>
            <a:br>
              <a:rPr lang="en-US" dirty="0">
                <a:solidFill>
                  <a:srgbClr val="0A0A0A"/>
                </a:solidFill>
                <a:latin typeface="+mn-lt"/>
                <a:ea typeface="Times New Roman" panose="02020603050405020304" pitchFamily="18"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
            </a:r>
            <a:br>
              <a:rPr lang="en-US" sz="1600" dirty="0">
                <a:latin typeface="+mn-lt"/>
                <a:ea typeface="Calibri" panose="020F0502020204030204" pitchFamily="34" charset="0"/>
                <a:cs typeface="Times New Roman" panose="02020603050405020304" pitchFamily="18" charset="0"/>
              </a:rPr>
            </a:br>
            <a:r>
              <a:rPr lang="en-US" sz="3200" dirty="0">
                <a:latin typeface="+mn-lt"/>
                <a:ea typeface="Calibri" panose="020F0502020204030204" pitchFamily="34" charset="0"/>
                <a:cs typeface="Times New Roman" panose="02020603050405020304" pitchFamily="18" charset="0"/>
              </a:rPr>
              <a:t>introduction</a:t>
            </a:r>
            <a:endParaRPr lang="en-US" dirty="0">
              <a:latin typeface="+mn-lt"/>
            </a:endParaRPr>
          </a:p>
        </p:txBody>
      </p:sp>
      <p:sp>
        <p:nvSpPr>
          <p:cNvPr id="5" name="Content Placeholder 4"/>
          <p:cNvSpPr>
            <a:spLocks noGrp="1"/>
          </p:cNvSpPr>
          <p:nvPr>
            <p:ph idx="1"/>
          </p:nvPr>
        </p:nvSpPr>
        <p:spPr>
          <a:xfrm>
            <a:off x="1141412" y="2249486"/>
            <a:ext cx="9905999" cy="3922713"/>
          </a:xfrm>
        </p:spPr>
        <p:txBody>
          <a:bodyPr>
            <a:normAutofit fontScale="85000" lnSpcReduction="10000"/>
          </a:bodyPr>
          <a:lstStyle/>
          <a:p>
            <a:r>
              <a:rPr lang="en-US" dirty="0">
                <a:solidFill>
                  <a:srgbClr val="000000"/>
                </a:solidFill>
                <a:ea typeface="Calibri" panose="020F0502020204030204" pitchFamily="34" charset="0"/>
                <a:cs typeface="Times New Roman" panose="02020603050405020304" pitchFamily="18" charset="0"/>
              </a:rPr>
              <a:t>Digital technologies are an integral part of children’s lives in the 21st century. Children spend more time in the digital environment than ever before and at younger ages</a:t>
            </a:r>
            <a:r>
              <a:rPr lang="mk-MK" dirty="0">
                <a:solidFill>
                  <a:srgbClr val="000000"/>
                </a:solidFill>
                <a:ea typeface="Calibri" panose="020F0502020204030204" pitchFamily="34" charset="0"/>
                <a:cs typeface="Times New Roman" panose="02020603050405020304" pitchFamily="18" charset="0"/>
              </a:rPr>
              <a:t>.</a:t>
            </a:r>
          </a:p>
          <a:p>
            <a:r>
              <a:rPr lang="en-US" dirty="0">
                <a:solidFill>
                  <a:srgbClr val="000000"/>
                </a:solidFill>
                <a:ea typeface="Calibri" panose="020F0502020204030204" pitchFamily="34" charset="0"/>
                <a:cs typeface="Times New Roman" panose="02020603050405020304" pitchFamily="18" charset="0"/>
              </a:rPr>
              <a:t> These technologies are having such a profound effect on all aspects of people’s lives that they are now becoming taken-for-granted. </a:t>
            </a:r>
            <a:endParaRPr lang="mk-MK" dirty="0">
              <a:solidFill>
                <a:srgbClr val="000000"/>
              </a:solidFill>
              <a:ea typeface="Calibri" panose="020F0502020204030204" pitchFamily="34" charset="0"/>
              <a:cs typeface="Times New Roman" panose="02020603050405020304" pitchFamily="18" charset="0"/>
            </a:endParaRPr>
          </a:p>
          <a:p>
            <a:r>
              <a:rPr lang="en-US" dirty="0">
                <a:solidFill>
                  <a:srgbClr val="000000"/>
                </a:solidFill>
                <a:ea typeface="Calibri" panose="020F0502020204030204" pitchFamily="34" charset="0"/>
                <a:cs typeface="Times New Roman" panose="02020603050405020304" pitchFamily="18" charset="0"/>
              </a:rPr>
              <a:t>That is why as much as it is the right of young children to become literate, they should also become proficient users of ICT through the effective development of ICT capability in preschool activities.</a:t>
            </a:r>
            <a:endParaRPr lang="mk-MK" dirty="0">
              <a:solidFill>
                <a:srgbClr val="000000"/>
              </a:solidFill>
              <a:ea typeface="Calibri" panose="020F0502020204030204" pitchFamily="34" charset="0"/>
              <a:cs typeface="Times New Roman" panose="02020603050405020304" pitchFamily="18" charset="0"/>
            </a:endParaRPr>
          </a:p>
          <a:p>
            <a:r>
              <a:rPr lang="en-US" dirty="0">
                <a:solidFill>
                  <a:schemeClr val="bg1"/>
                </a:solidFill>
                <a:ea typeface="Roboto" panose="02000000000000000000" pitchFamily="2" charset="0"/>
                <a:cs typeface="Times New Roman" panose="02020603050405020304" pitchFamily="18" charset="0"/>
              </a:rPr>
              <a:t>Digital technologies are already part of children’s lives. A growing role of the education system is to support children to understand and make the most of the technologies they encounter.</a:t>
            </a:r>
          </a:p>
          <a:p>
            <a:endParaRPr lang="en-US" dirty="0"/>
          </a:p>
        </p:txBody>
      </p:sp>
    </p:spTree>
    <p:extLst>
      <p:ext uri="{BB962C8B-B14F-4D97-AF65-F5344CB8AC3E}">
        <p14:creationId xmlns:p14="http://schemas.microsoft.com/office/powerpoint/2010/main" val="1298812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28650"/>
            <a:ext cx="9905999" cy="3571875"/>
          </a:xfrm>
        </p:spPr>
        <p:txBody>
          <a:bodyPr>
            <a:noAutofit/>
          </a:bodyPr>
          <a:lstStyle/>
          <a:p>
            <a:r>
              <a:rPr lang="en-US" sz="2000" dirty="0">
                <a:solidFill>
                  <a:srgbClr val="000000"/>
                </a:solidFill>
                <a:ea typeface="Roboto" panose="02000000000000000000" pitchFamily="2" charset="0"/>
                <a:cs typeface="Times New Roman" panose="02020603050405020304" pitchFamily="18" charset="0"/>
              </a:rPr>
              <a:t>Technology cannot and should not replace human interaction or relationships or take the place of activities such as reading stories together or sharing conversations with children. Properly used, however, computers and software can serve as catalysts for social interaction and conversations related to children's work</a:t>
            </a:r>
            <a:r>
              <a:rPr lang="mk-MK" sz="2000" dirty="0">
                <a:solidFill>
                  <a:srgbClr val="000000"/>
                </a:solidFill>
                <a:ea typeface="Roboto" panose="02000000000000000000" pitchFamily="2" charset="0"/>
                <a:cs typeface="Times New Roman" panose="02020603050405020304" pitchFamily="18" charset="0"/>
              </a:rPr>
              <a:t>.</a:t>
            </a:r>
          </a:p>
          <a:p>
            <a:r>
              <a:rPr lang="en-US" sz="2000" dirty="0">
                <a:ea typeface="Roboto" panose="02000000000000000000" pitchFamily="2" charset="0"/>
                <a:cs typeface="Times New Roman" panose="02020603050405020304" pitchFamily="18" charset="0"/>
              </a:rPr>
              <a:t>Strategies to build socialization into computer use include placing two seats in front of the computer to encourage children to work together, placing computers close to each other to facilitate sharing ideas, and locating computers in a central spot to invite , other children to participate in the activity </a:t>
            </a:r>
            <a:endParaRPr lang="mk-MK" sz="2000" dirty="0">
              <a:ea typeface="Roboto" panose="02000000000000000000" pitchFamily="2"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66514" y="4328840"/>
            <a:ext cx="2420322" cy="1896020"/>
          </a:xfrm>
          <a:prstGeom prst="rect">
            <a:avLst/>
          </a:prstGeom>
        </p:spPr>
      </p:pic>
      <p:pic>
        <p:nvPicPr>
          <p:cNvPr id="5" name="Picture 4"/>
          <p:cNvPicPr>
            <a:picLocks noChangeAspect="1"/>
          </p:cNvPicPr>
          <p:nvPr/>
        </p:nvPicPr>
        <p:blipFill>
          <a:blip r:embed="rId3"/>
          <a:stretch>
            <a:fillRect/>
          </a:stretch>
        </p:blipFill>
        <p:spPr>
          <a:xfrm>
            <a:off x="6893300" y="4328840"/>
            <a:ext cx="2888875" cy="1828959"/>
          </a:xfrm>
          <a:prstGeom prst="rect">
            <a:avLst/>
          </a:prstGeom>
        </p:spPr>
      </p:pic>
    </p:spTree>
    <p:extLst>
      <p:ext uri="{BB962C8B-B14F-4D97-AF65-F5344CB8AC3E}">
        <p14:creationId xmlns:p14="http://schemas.microsoft.com/office/powerpoint/2010/main" val="198187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solidFill>
                  <a:schemeClr val="bg1"/>
                </a:solidFill>
              </a:rPr>
              <a:t>Distance education is a method of education in which the learner is physically separated from the teacher and the institution sponsoring the </a:t>
            </a:r>
            <a:r>
              <a:rPr lang="en-US" dirty="0" smtClean="0">
                <a:solidFill>
                  <a:schemeClr val="bg1"/>
                </a:solidFill>
              </a:rPr>
              <a:t>instruction</a:t>
            </a:r>
          </a:p>
          <a:p>
            <a:r>
              <a:rPr lang="en-US" dirty="0">
                <a:solidFill>
                  <a:schemeClr val="bg1"/>
                </a:solidFill>
              </a:rPr>
              <a:t>The contract between teacher and learner</a:t>
            </a:r>
            <a:r>
              <a:rPr lang="en-US" dirty="0" smtClean="0">
                <a:solidFill>
                  <a:schemeClr val="bg1"/>
                </a:solidFill>
              </a:rPr>
              <a:t>, </a:t>
            </a:r>
            <a:r>
              <a:rPr lang="en-US" dirty="0">
                <a:solidFill>
                  <a:schemeClr val="bg1"/>
                </a:solidFill>
              </a:rPr>
              <a:t>requires that the student be taught, assessed, given guidance and, where appropriate, prepared for examinations that may or may not be conducted by the institution. This must be accomplished by two-way communication</a:t>
            </a:r>
            <a:endParaRPr lang="en-US" dirty="0" smtClean="0">
              <a:solidFill>
                <a:schemeClr val="bg1"/>
              </a:solidFill>
            </a:endParaRPr>
          </a:p>
          <a:p>
            <a:endParaRPr lang="en-US" dirty="0"/>
          </a:p>
        </p:txBody>
      </p:sp>
      <p:sp>
        <p:nvSpPr>
          <p:cNvPr id="6" name="Text Placeholder 5"/>
          <p:cNvSpPr>
            <a:spLocks noGrp="1"/>
          </p:cNvSpPr>
          <p:nvPr>
            <p:ph type="body" sz="half" idx="2"/>
          </p:nvPr>
        </p:nvSpPr>
        <p:spPr>
          <a:xfrm>
            <a:off x="1146705" y="1524000"/>
            <a:ext cx="3856037" cy="3228975"/>
          </a:xfrm>
        </p:spPr>
        <p:txBody>
          <a:bodyPr/>
          <a:lstStyle/>
          <a:p>
            <a:endParaRPr lang="en-US" dirty="0" smtClean="0"/>
          </a:p>
          <a:p>
            <a:endParaRPr lang="en-US" dirty="0"/>
          </a:p>
          <a:p>
            <a:r>
              <a:rPr lang="en-US" sz="3600" dirty="0" smtClean="0">
                <a:effectLst>
                  <a:outerShdw blurRad="38100" dist="38100" dir="2700000" algn="tl">
                    <a:srgbClr val="000000">
                      <a:alpha val="43137"/>
                    </a:srgbClr>
                  </a:outerShdw>
                </a:effectLst>
                <a:latin typeface="+mj-lt"/>
              </a:rPr>
              <a:t>What is Distance Learning?</a:t>
            </a:r>
            <a:endParaRPr lang="en-US" sz="3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06566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bg1"/>
                </a:solidFill>
              </a:rPr>
              <a:t>The use of various forms of electronic media increases time effectiveness and improves the delivery of information. Video, audio, and computer-based applications may enhance the product received by the independent learner. </a:t>
            </a:r>
            <a:endParaRPr lang="en-US" dirty="0" smtClean="0">
              <a:solidFill>
                <a:schemeClr val="bg1"/>
              </a:solidFill>
            </a:endParaRPr>
          </a:p>
          <a:p>
            <a:r>
              <a:rPr lang="en-US" dirty="0" smtClean="0">
                <a:solidFill>
                  <a:schemeClr val="bg1"/>
                </a:solidFill>
              </a:rPr>
              <a:t>Teachers </a:t>
            </a:r>
            <a:r>
              <a:rPr lang="en-US" dirty="0">
                <a:solidFill>
                  <a:schemeClr val="bg1"/>
                </a:solidFill>
              </a:rPr>
              <a:t>and students can interact through both two-way video and one-way video with two-way audio systems</a:t>
            </a:r>
          </a:p>
        </p:txBody>
      </p:sp>
      <p:sp>
        <p:nvSpPr>
          <p:cNvPr id="4" name="Text Placeholder 3"/>
          <p:cNvSpPr>
            <a:spLocks noGrp="1"/>
          </p:cNvSpPr>
          <p:nvPr>
            <p:ph type="body" sz="half" idx="2"/>
          </p:nvPr>
        </p:nvSpPr>
        <p:spPr/>
        <p:txBody>
          <a:bodyPr/>
          <a:lstStyle/>
          <a:p>
            <a:endParaRPr lang="en-US" sz="2400" dirty="0"/>
          </a:p>
          <a:p>
            <a:r>
              <a:rPr lang="en-US" sz="3600" dirty="0" smtClean="0"/>
              <a:t>Forms of distance learnings</a:t>
            </a:r>
            <a:endParaRPr lang="en-US" sz="3600" dirty="0"/>
          </a:p>
        </p:txBody>
      </p:sp>
    </p:spTree>
    <p:extLst>
      <p:ext uri="{BB962C8B-B14F-4D97-AF65-F5344CB8AC3E}">
        <p14:creationId xmlns:p14="http://schemas.microsoft.com/office/powerpoint/2010/main" val="428542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smtClean="0"/>
              <a:t>How to make a distance learning in preschool</a:t>
            </a:r>
            <a:endParaRPr lang="en-US" sz="3200" dirty="0"/>
          </a:p>
        </p:txBody>
      </p:sp>
      <p:sp>
        <p:nvSpPr>
          <p:cNvPr id="6" name="Content Placeholder 5"/>
          <p:cNvSpPr>
            <a:spLocks noGrp="1"/>
          </p:cNvSpPr>
          <p:nvPr>
            <p:ph idx="1"/>
          </p:nvPr>
        </p:nvSpPr>
        <p:spPr>
          <a:xfrm>
            <a:off x="1141412" y="1733550"/>
            <a:ext cx="9905999" cy="4057651"/>
          </a:xfrm>
        </p:spPr>
        <p:txBody>
          <a:bodyPr>
            <a:normAutofit/>
          </a:bodyPr>
          <a:lstStyle/>
          <a:p>
            <a:r>
              <a:rPr lang="en-US" b="1" dirty="0" smtClean="0">
                <a:solidFill>
                  <a:schemeClr val="accent3"/>
                </a:solidFill>
              </a:rPr>
              <a:t>Let </a:t>
            </a:r>
            <a:r>
              <a:rPr lang="en-US" b="1" dirty="0">
                <a:solidFill>
                  <a:schemeClr val="accent3"/>
                </a:solidFill>
              </a:rPr>
              <a:t>children guide you</a:t>
            </a:r>
            <a:r>
              <a:rPr lang="en-US" dirty="0">
                <a:solidFill>
                  <a:schemeClr val="accent3"/>
                </a:solidFill>
              </a:rPr>
              <a:t>:</a:t>
            </a:r>
            <a:r>
              <a:rPr lang="en-US" dirty="0"/>
              <a:t> Although we’re not together, children are still playing, exploring, and learning in their </a:t>
            </a:r>
            <a:r>
              <a:rPr lang="en-US" dirty="0" smtClean="0"/>
              <a:t>homes. </a:t>
            </a:r>
            <a:r>
              <a:rPr lang="en-US" dirty="0"/>
              <a:t>During the small-group meetings, we display these photos or videos so children’s voices are heard and teachers are not the only leaders of remote discussions</a:t>
            </a:r>
            <a:r>
              <a:rPr lang="en-US" dirty="0" smtClean="0"/>
              <a:t>.</a:t>
            </a:r>
            <a:endParaRPr lang="mk-MK" dirty="0" smtClean="0"/>
          </a:p>
          <a:p>
            <a:pPr lvl="0"/>
            <a:r>
              <a:rPr lang="en-US" b="1" dirty="0" smtClean="0">
                <a:solidFill>
                  <a:schemeClr val="accent3"/>
                </a:solidFill>
              </a:rPr>
              <a:t>Create </a:t>
            </a:r>
            <a:r>
              <a:rPr lang="en-US" b="1" dirty="0">
                <a:solidFill>
                  <a:schemeClr val="accent3"/>
                </a:solidFill>
              </a:rPr>
              <a:t>Equity for Distance </a:t>
            </a:r>
            <a:r>
              <a:rPr lang="en-US" b="1" dirty="0" smtClean="0">
                <a:solidFill>
                  <a:schemeClr val="accent3"/>
                </a:solidFill>
              </a:rPr>
              <a:t>Learners</a:t>
            </a:r>
            <a:r>
              <a:rPr lang="en-US" dirty="0" smtClean="0">
                <a:solidFill>
                  <a:schemeClr val="accent3"/>
                </a:solidFill>
              </a:rPr>
              <a:t>:</a:t>
            </a:r>
            <a:r>
              <a:rPr lang="en-US" dirty="0">
                <a:solidFill>
                  <a:schemeClr val="accent3"/>
                </a:solidFill>
              </a:rPr>
              <a:t> </a:t>
            </a:r>
            <a:r>
              <a:rPr lang="en-US" dirty="0"/>
              <a:t>Encourage </a:t>
            </a:r>
            <a:r>
              <a:rPr lang="en-US" dirty="0" smtClean="0"/>
              <a:t>the </a:t>
            </a:r>
            <a:r>
              <a:rPr lang="en-US" dirty="0"/>
              <a:t>school to provide students in need with laptops, tablets, and hot </a:t>
            </a:r>
            <a:r>
              <a:rPr lang="en-US" dirty="0" smtClean="0"/>
              <a:t>spots, Provide </a:t>
            </a:r>
            <a:r>
              <a:rPr lang="en-US" dirty="0"/>
              <a:t>off-line learning </a:t>
            </a:r>
            <a:r>
              <a:rPr lang="en-US" dirty="0" smtClean="0"/>
              <a:t>options by giving </a:t>
            </a:r>
            <a:r>
              <a:rPr lang="en-US" dirty="0"/>
              <a:t>multiple options for </a:t>
            </a:r>
            <a:r>
              <a:rPr lang="en-US" dirty="0" smtClean="0"/>
              <a:t>communicating. Making </a:t>
            </a:r>
            <a:r>
              <a:rPr lang="en-US" dirty="0"/>
              <a:t>sure technologies are mobile </a:t>
            </a:r>
            <a:r>
              <a:rPr lang="en-US" dirty="0" smtClean="0"/>
              <a:t>friendly.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52242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47675"/>
            <a:ext cx="9905999" cy="5343526"/>
          </a:xfrm>
        </p:spPr>
        <p:txBody>
          <a:bodyPr>
            <a:normAutofit fontScale="92500" lnSpcReduction="20000"/>
          </a:bodyPr>
          <a:lstStyle/>
          <a:p>
            <a:r>
              <a:rPr lang="en-US" b="1" dirty="0" smtClean="0">
                <a:solidFill>
                  <a:schemeClr val="accent3"/>
                </a:solidFill>
              </a:rPr>
              <a:t>Connect</a:t>
            </a:r>
            <a:r>
              <a:rPr lang="en-US" b="1" dirty="0">
                <a:solidFill>
                  <a:schemeClr val="accent3"/>
                </a:solidFill>
              </a:rPr>
              <a:t> </a:t>
            </a:r>
            <a:r>
              <a:rPr lang="en-US" b="1" dirty="0" smtClean="0">
                <a:solidFill>
                  <a:schemeClr val="accent3"/>
                </a:solidFill>
              </a:rPr>
              <a:t>Children</a:t>
            </a:r>
            <a:r>
              <a:rPr lang="en-US" b="1" dirty="0" smtClean="0">
                <a:solidFill>
                  <a:schemeClr val="accent3"/>
                </a:solidFill>
              </a:rPr>
              <a:t> </a:t>
            </a:r>
            <a:r>
              <a:rPr lang="en-US" b="1" dirty="0">
                <a:solidFill>
                  <a:schemeClr val="accent3"/>
                </a:solidFill>
              </a:rPr>
              <a:t>with Independent Learning </a:t>
            </a:r>
            <a:r>
              <a:rPr lang="en-US" b="1" dirty="0" smtClean="0">
                <a:solidFill>
                  <a:schemeClr val="accent3"/>
                </a:solidFill>
              </a:rPr>
              <a:t>Tools</a:t>
            </a:r>
            <a:r>
              <a:rPr lang="en-US" dirty="0" smtClean="0">
                <a:solidFill>
                  <a:schemeClr val="accent3"/>
                </a:solidFill>
              </a:rPr>
              <a:t>-</a:t>
            </a:r>
            <a:r>
              <a:rPr lang="en-US" dirty="0">
                <a:solidFill>
                  <a:schemeClr val="accent3"/>
                </a:solidFill>
              </a:rPr>
              <a:t> </a:t>
            </a:r>
            <a:r>
              <a:rPr lang="en-US" dirty="0"/>
              <a:t>As distance learning progresses, students’ needs will become more apparent. Some will need extra help. Others will need enrichment to stay engaged. Fortunately, so many organizations and corporations have stepped up to offer resources to help. Here are some great websites for </a:t>
            </a:r>
            <a:r>
              <a:rPr lang="en-US" dirty="0" smtClean="0"/>
              <a:t>children</a:t>
            </a:r>
            <a:r>
              <a:rPr lang="en-US" dirty="0" smtClean="0"/>
              <a:t>,</a:t>
            </a:r>
            <a:r>
              <a:rPr lang="en-US" dirty="0"/>
              <a:t> whether they need assistance with writing, tutoring, or opportunities to pursue their interests:</a:t>
            </a:r>
          </a:p>
          <a:p>
            <a:pPr lvl="0"/>
            <a:r>
              <a:rPr lang="en-US" dirty="0"/>
              <a:t>Khan Academy</a:t>
            </a:r>
          </a:p>
          <a:p>
            <a:pPr lvl="0"/>
            <a:r>
              <a:rPr lang="en-US" i="1" dirty="0"/>
              <a:t>National Geographic Kids</a:t>
            </a:r>
            <a:endParaRPr lang="en-US" dirty="0"/>
          </a:p>
          <a:p>
            <a:pPr lvl="0"/>
            <a:r>
              <a:rPr lang="en-US" dirty="0"/>
              <a:t>Cool Math</a:t>
            </a:r>
          </a:p>
          <a:p>
            <a:pPr lvl="0"/>
            <a:r>
              <a:rPr lang="en-US" dirty="0" err="1"/>
              <a:t>ABCmouse</a:t>
            </a:r>
            <a:endParaRPr lang="en-US" dirty="0"/>
          </a:p>
          <a:p>
            <a:pPr lvl="0"/>
            <a:r>
              <a:rPr lang="en-US" dirty="0" err="1"/>
              <a:t>Skillshare</a:t>
            </a:r>
            <a:endParaRPr lang="en-US" dirty="0"/>
          </a:p>
          <a:p>
            <a:pPr lvl="0"/>
            <a:r>
              <a:rPr lang="en-US" dirty="0"/>
              <a:t>TED-Ed</a:t>
            </a:r>
          </a:p>
          <a:p>
            <a:pPr lvl="0"/>
            <a:r>
              <a:rPr lang="en-US" dirty="0"/>
              <a:t>Google Earth</a:t>
            </a:r>
          </a:p>
          <a:p>
            <a:endParaRPr lang="en-US" dirty="0"/>
          </a:p>
        </p:txBody>
      </p:sp>
    </p:spTree>
    <p:extLst>
      <p:ext uri="{BB962C8B-B14F-4D97-AF65-F5344CB8AC3E}">
        <p14:creationId xmlns:p14="http://schemas.microsoft.com/office/powerpoint/2010/main" val="310636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38150"/>
            <a:ext cx="9905999" cy="5353051"/>
          </a:xfrm>
        </p:spPr>
        <p:txBody>
          <a:bodyPr/>
          <a:lstStyle/>
          <a:p>
            <a:r>
              <a:rPr lang="en-US" b="1" dirty="0" smtClean="0">
                <a:solidFill>
                  <a:schemeClr val="accent3"/>
                </a:solidFill>
              </a:rPr>
              <a:t>Maintain </a:t>
            </a:r>
            <a:r>
              <a:rPr lang="en-US" b="1" dirty="0">
                <a:solidFill>
                  <a:schemeClr val="accent3"/>
                </a:solidFill>
              </a:rPr>
              <a:t>Live Connections During Distance </a:t>
            </a:r>
            <a:r>
              <a:rPr lang="en-US" b="1" dirty="0" smtClean="0">
                <a:solidFill>
                  <a:schemeClr val="accent3"/>
                </a:solidFill>
              </a:rPr>
              <a:t>Learning</a:t>
            </a:r>
            <a:r>
              <a:rPr lang="en-US" dirty="0" smtClean="0"/>
              <a:t>-</a:t>
            </a:r>
            <a:r>
              <a:rPr lang="en-US" dirty="0"/>
              <a:t>It’s important that educators maintain as much of a connection with their </a:t>
            </a:r>
            <a:r>
              <a:rPr lang="en-US" dirty="0" smtClean="0"/>
              <a:t>children</a:t>
            </a:r>
            <a:r>
              <a:rPr lang="en-US" dirty="0" smtClean="0"/>
              <a:t> </a:t>
            </a:r>
            <a:r>
              <a:rPr lang="en-US" dirty="0"/>
              <a:t>as possible. That can’t be accomplished through prerecorded lessons or interactive worksheets. There’s simply no replacement for live interactions. These help students connect to one another and their instructors.</a:t>
            </a:r>
          </a:p>
          <a:p>
            <a:pPr marL="0" indent="0">
              <a:buNone/>
            </a:pPr>
            <a:endParaRPr lang="en-US" b="1" dirty="0"/>
          </a:p>
          <a:p>
            <a:r>
              <a:rPr lang="en-US" b="1" dirty="0" smtClean="0">
                <a:solidFill>
                  <a:schemeClr val="accent3"/>
                </a:solidFill>
              </a:rPr>
              <a:t>Provide </a:t>
            </a:r>
            <a:r>
              <a:rPr lang="en-US" b="1" dirty="0">
                <a:solidFill>
                  <a:schemeClr val="accent3"/>
                </a:solidFill>
              </a:rPr>
              <a:t>meaningful alternatives to screen </a:t>
            </a:r>
            <a:r>
              <a:rPr lang="en-US" b="1" dirty="0" smtClean="0">
                <a:solidFill>
                  <a:schemeClr val="accent3"/>
                </a:solidFill>
              </a:rPr>
              <a:t>time</a:t>
            </a:r>
            <a:r>
              <a:rPr lang="en-US" b="1" dirty="0" smtClean="0"/>
              <a:t>- </a:t>
            </a:r>
            <a:r>
              <a:rPr lang="en-US" dirty="0" smtClean="0"/>
              <a:t>Children </a:t>
            </a:r>
            <a:r>
              <a:rPr lang="en-US" dirty="0"/>
              <a:t>between the ages of 2 and 7 are still in the preoperational stage, and it is developmentally inappropriate to expect their learning to be entirely screen-based</a:t>
            </a:r>
          </a:p>
        </p:txBody>
      </p:sp>
    </p:spTree>
    <p:extLst>
      <p:ext uri="{BB962C8B-B14F-4D97-AF65-F5344CB8AC3E}">
        <p14:creationId xmlns:p14="http://schemas.microsoft.com/office/powerpoint/2010/main" val="257509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47700"/>
            <a:ext cx="9905999" cy="5143501"/>
          </a:xfrm>
        </p:spPr>
        <p:txBody>
          <a:bodyPr>
            <a:normAutofit/>
          </a:bodyPr>
          <a:lstStyle/>
          <a:p>
            <a:r>
              <a:rPr lang="en-US" b="1" dirty="0" smtClean="0">
                <a:solidFill>
                  <a:schemeClr val="accent3"/>
                </a:solidFill>
              </a:rPr>
              <a:t>Music </a:t>
            </a:r>
            <a:r>
              <a:rPr lang="en-US" b="1" dirty="0">
                <a:solidFill>
                  <a:schemeClr val="accent3"/>
                </a:solidFill>
              </a:rPr>
              <a:t>is magical:</a:t>
            </a:r>
            <a:r>
              <a:rPr lang="en-US" dirty="0"/>
              <a:t> Children respond well to singing and dancing online. For a child, participating in a song or dance is an easy way to engage with a screen because they can follow the </a:t>
            </a:r>
            <a:r>
              <a:rPr lang="en-US" dirty="0" smtClean="0"/>
              <a:t>leader</a:t>
            </a:r>
          </a:p>
          <a:p>
            <a:r>
              <a:rPr lang="en-US" b="1" dirty="0" smtClean="0">
                <a:solidFill>
                  <a:schemeClr val="accent3"/>
                </a:solidFill>
              </a:rPr>
              <a:t>Be </a:t>
            </a:r>
            <a:r>
              <a:rPr lang="en-US" b="1" dirty="0">
                <a:solidFill>
                  <a:schemeClr val="accent3"/>
                </a:solidFill>
              </a:rPr>
              <a:t>kind to yourself:</a:t>
            </a:r>
            <a:r>
              <a:rPr lang="en-US" dirty="0"/>
              <a:t> </a:t>
            </a:r>
            <a:r>
              <a:rPr lang="en-US" dirty="0" smtClean="0"/>
              <a:t>Measure </a:t>
            </a:r>
            <a:r>
              <a:rPr lang="en-US" dirty="0"/>
              <a:t>your success in participation and smiles. If children are disinterested during a virtual meeting, remember that they are young and this is new to everyone. Don’t take abrupt exits personally. If overall attendance is dwindling, call or survey families to find out what they need and try your best to adapt</a:t>
            </a:r>
          </a:p>
        </p:txBody>
      </p:sp>
    </p:spTree>
    <p:extLst>
      <p:ext uri="{BB962C8B-B14F-4D97-AF65-F5344CB8AC3E}">
        <p14:creationId xmlns:p14="http://schemas.microsoft.com/office/powerpoint/2010/main" val="1188936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271</TotalTime>
  <Words>1122</Words>
  <Application>Microsoft Office PowerPoint</Application>
  <PresentationFormat>Widescreen</PresentationFormat>
  <Paragraphs>66</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Roboto</vt:lpstr>
      <vt:lpstr>Times New Roman</vt:lpstr>
      <vt:lpstr>Trebuchet MS</vt:lpstr>
      <vt:lpstr>Tw Cen MT</vt:lpstr>
      <vt:lpstr>Circuit</vt:lpstr>
      <vt:lpstr>Testing  distance learning, methodology and improving</vt:lpstr>
      <vt:lpstr>Digital education in preschool  introduction</vt:lpstr>
      <vt:lpstr>PowerPoint Presentation</vt:lpstr>
      <vt:lpstr>PowerPoint Presentation</vt:lpstr>
      <vt:lpstr>PowerPoint Presentation</vt:lpstr>
      <vt:lpstr>How to make a distance learning in preschool</vt:lpstr>
      <vt:lpstr>PowerPoint Presentation</vt:lpstr>
      <vt:lpstr>PowerPoint Presentation</vt:lpstr>
      <vt:lpstr>PowerPoint Presentation</vt:lpstr>
      <vt:lpstr>Conclusion</vt:lpstr>
      <vt:lpstr>Testing the distance learning in North Macedonia</vt:lpstr>
      <vt:lpstr>PowerPoint Presentation</vt:lpstr>
      <vt:lpstr>PowerPoint Presentation</vt:lpstr>
      <vt:lpstr>PowerPoint Presentation</vt:lpstr>
      <vt:lpstr>PowerPoint Presentation</vt:lpstr>
      <vt:lpstr>Outcomes</vt:lpstr>
      <vt:lpstr>PowerPoint Presentation</vt:lpstr>
      <vt:lpstr>Thanks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distance learning, methodology and improving</dc:title>
  <dc:creator>marija</dc:creator>
  <cp:lastModifiedBy>marija</cp:lastModifiedBy>
  <cp:revision>24</cp:revision>
  <dcterms:created xsi:type="dcterms:W3CDTF">2022-05-10T20:06:41Z</dcterms:created>
  <dcterms:modified xsi:type="dcterms:W3CDTF">2022-05-13T18:49:00Z</dcterms:modified>
</cp:coreProperties>
</file>