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1"/>
  </p:notesMasterIdLst>
  <p:sldIdLst>
    <p:sldId id="256" r:id="rId2"/>
    <p:sldId id="257" r:id="rId3"/>
    <p:sldId id="266" r:id="rId4"/>
    <p:sldId id="265" r:id="rId5"/>
    <p:sldId id="267" r:id="rId6"/>
    <p:sldId id="268" r:id="rId7"/>
    <p:sldId id="269" r:id="rId8"/>
    <p:sldId id="270" r:id="rId9"/>
    <p:sldId id="27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0" d="100"/>
          <a:sy n="50" d="100"/>
        </p:scale>
        <p:origin x="-1086"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0F2AE0-372D-470B-86AD-E9AF39DF70D9}" type="datetimeFigureOut">
              <a:rPr lang="en-US" smtClean="0"/>
              <a:pPr/>
              <a:t>11/20/2022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F5933-4D4A-4A53-8393-AD7580C31FB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6AD69F1F-DD0A-4255-AE65-584201D0E164}" type="datetimeFigureOut">
              <a:rPr lang="en-US" smtClean="0"/>
              <a:pPr/>
              <a:t>11/20/2022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AB0B6B1-489B-4DC6-9F89-266712D199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6AD69F1F-DD0A-4255-AE65-584201D0E164}" type="datetimeFigureOut">
              <a:rPr lang="en-US" smtClean="0"/>
              <a:pPr/>
              <a:t>11/20/2022</a:t>
            </a:fld>
            <a:endParaRPr lang="en-US"/>
          </a:p>
        </p:txBody>
      </p:sp>
      <p:sp>
        <p:nvSpPr>
          <p:cNvPr id="9" name="Slide Number Placeholder 8"/>
          <p:cNvSpPr>
            <a:spLocks noGrp="1"/>
          </p:cNvSpPr>
          <p:nvPr>
            <p:ph type="sldNum" sz="quarter" idx="15"/>
          </p:nvPr>
        </p:nvSpPr>
        <p:spPr/>
        <p:txBody>
          <a:bodyPr rtlCol="0"/>
          <a:lstStyle/>
          <a:p>
            <a:fld id="{4AB0B6B1-489B-4DC6-9F89-266712D1992A}"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6AD69F1F-DD0A-4255-AE65-584201D0E164}" type="datetimeFigureOut">
              <a:rPr lang="en-US" smtClean="0"/>
              <a:pPr/>
              <a:t>11/20/2022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AB0B6B1-489B-4DC6-9F89-266712D1992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B0B6B1-489B-4DC6-9F89-266712D1992A}"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B0B6B1-489B-4DC6-9F89-266712D1992A}"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6AD69F1F-DD0A-4255-AE65-584201D0E164}" type="datetimeFigureOut">
              <a:rPr lang="en-US" smtClean="0"/>
              <a:pPr/>
              <a:t>11/20/2022</a:t>
            </a:fld>
            <a:endParaRPr lang="en-US"/>
          </a:p>
        </p:txBody>
      </p:sp>
      <p:sp>
        <p:nvSpPr>
          <p:cNvPr id="7" name="Slide Number Placeholder 6"/>
          <p:cNvSpPr>
            <a:spLocks noGrp="1"/>
          </p:cNvSpPr>
          <p:nvPr>
            <p:ph type="sldNum" sz="quarter" idx="11"/>
          </p:nvPr>
        </p:nvSpPr>
        <p:spPr/>
        <p:txBody>
          <a:bodyPr rtlCol="0"/>
          <a:lstStyle/>
          <a:p>
            <a:fld id="{4AB0B6B1-489B-4DC6-9F89-266712D1992A}"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69F1F-DD0A-4255-AE65-584201D0E164}" type="datetimeFigureOut">
              <a:rPr lang="en-US" smtClean="0"/>
              <a:pPr/>
              <a:t>11/20/2022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B0B6B1-489B-4DC6-9F89-266712D1992A}" type="slidenum">
              <a:rPr lang="en-US" smtClean="0"/>
              <a:pPr/>
              <a:t>‹#›</a:t>
            </a:fld>
            <a:endParaRPr lang="en-US"/>
          </a:p>
        </p:txBody>
      </p:sp>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6AD69F1F-DD0A-4255-AE65-584201D0E164}" type="datetimeFigureOut">
              <a:rPr lang="en-US" smtClean="0"/>
              <a:pPr/>
              <a:t>11/20/2022</a:t>
            </a:fld>
            <a:endParaRPr lang="en-US"/>
          </a:p>
        </p:txBody>
      </p:sp>
      <p:sp>
        <p:nvSpPr>
          <p:cNvPr id="22" name="Slide Number Placeholder 21"/>
          <p:cNvSpPr>
            <a:spLocks noGrp="1"/>
          </p:cNvSpPr>
          <p:nvPr>
            <p:ph type="sldNum" sz="quarter" idx="15"/>
          </p:nvPr>
        </p:nvSpPr>
        <p:spPr/>
        <p:txBody>
          <a:bodyPr rtlCol="0"/>
          <a:lstStyle/>
          <a:p>
            <a:fld id="{4AB0B6B1-489B-4DC6-9F89-266712D1992A}"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6AD69F1F-DD0A-4255-AE65-584201D0E164}" type="datetimeFigureOut">
              <a:rPr lang="en-US" smtClean="0"/>
              <a:pPr/>
              <a:t>11/20/2022</a:t>
            </a:fld>
            <a:endParaRPr lang="en-US"/>
          </a:p>
        </p:txBody>
      </p:sp>
      <p:sp>
        <p:nvSpPr>
          <p:cNvPr id="18" name="Slide Number Placeholder 17"/>
          <p:cNvSpPr>
            <a:spLocks noGrp="1"/>
          </p:cNvSpPr>
          <p:nvPr>
            <p:ph type="sldNum" sz="quarter" idx="11"/>
          </p:nvPr>
        </p:nvSpPr>
        <p:spPr/>
        <p:txBody>
          <a:bodyPr rtlCol="0"/>
          <a:lstStyle/>
          <a:p>
            <a:fld id="{4AB0B6B1-489B-4DC6-9F89-266712D1992A}"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D69F1F-DD0A-4255-AE65-584201D0E164}" type="datetimeFigureOut">
              <a:rPr lang="en-US" smtClean="0"/>
              <a:pPr/>
              <a:t>11/20/2022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AB0B6B1-489B-4DC6-9F89-266712D199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p:cut/>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13.jpe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6" name="Picture 2" descr="C:\Users\Albana\Desktop\179402509_511252230238155_3297998313077233054_n-removebg-preview.png"/>
          <p:cNvPicPr>
            <a:picLocks noChangeAspect="1" noChangeArrowheads="1"/>
          </p:cNvPicPr>
          <p:nvPr/>
        </p:nvPicPr>
        <p:blipFill>
          <a:blip r:embed="rId2" cstate="print"/>
          <a:srcRect t="14562" b="10017"/>
          <a:stretch>
            <a:fillRect/>
          </a:stretch>
        </p:blipFill>
        <p:spPr bwMode="auto">
          <a:xfrm>
            <a:off x="2895600" y="1447800"/>
            <a:ext cx="4000500" cy="4267200"/>
          </a:xfrm>
          <a:prstGeom prst="rect">
            <a:avLst/>
          </a:prstGeom>
          <a:noFill/>
        </p:spPr>
      </p:pic>
      <p:pic>
        <p:nvPicPr>
          <p:cNvPr id="1028" name="Picture 4" descr="C:\Users\Albana\Desktop\copy_954139847.png"/>
          <p:cNvPicPr>
            <a:picLocks noChangeAspect="1" noChangeArrowheads="1"/>
          </p:cNvPicPr>
          <p:nvPr/>
        </p:nvPicPr>
        <p:blipFill>
          <a:blip r:embed="rId3"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4" cstate="print"/>
          <a:srcRect/>
          <a:stretch>
            <a:fillRect/>
          </a:stretch>
        </p:blipFill>
        <p:spPr bwMode="auto">
          <a:xfrm>
            <a:off x="7696200" y="228600"/>
            <a:ext cx="1172391" cy="914400"/>
          </a:xfrm>
          <a:prstGeom prst="rect">
            <a:avLst/>
          </a:prstGeom>
          <a:noFill/>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6" name="TextBox 5"/>
          <p:cNvSpPr txBox="1"/>
          <p:nvPr/>
        </p:nvSpPr>
        <p:spPr>
          <a:xfrm>
            <a:off x="1828800" y="2438400"/>
            <a:ext cx="6858000" cy="1631216"/>
          </a:xfrm>
          <a:prstGeom prst="rect">
            <a:avLst/>
          </a:prstGeom>
          <a:noFill/>
        </p:spPr>
        <p:txBody>
          <a:bodyPr wrap="square" rtlCol="0">
            <a:spAutoFit/>
          </a:bodyPr>
          <a:lstStyle/>
          <a:p>
            <a:pPr algn="ctr">
              <a:lnSpc>
                <a:spcPct val="200000"/>
              </a:lnSpc>
            </a:pPr>
            <a:r>
              <a:rPr lang="lv-LV" sz="2500" b="1" dirty="0" smtClean="0"/>
              <a:t>Montessori </a:t>
            </a:r>
            <a:r>
              <a:rPr lang="lv-LV" sz="2500" b="1" dirty="0"/>
              <a:t>activities </a:t>
            </a:r>
            <a:endParaRPr lang="en-US" sz="2500" b="1" dirty="0" smtClean="0"/>
          </a:p>
          <a:p>
            <a:pPr algn="ctr">
              <a:lnSpc>
                <a:spcPct val="200000"/>
              </a:lnSpc>
            </a:pPr>
            <a:r>
              <a:rPr lang="en-US" sz="2500" b="1" dirty="0" smtClean="0"/>
              <a:t>Cosmic education</a:t>
            </a:r>
            <a:endParaRPr lang="en-US" sz="2500" dirty="0"/>
          </a:p>
        </p:txBody>
      </p:sp>
      <p:pic>
        <p:nvPicPr>
          <p:cNvPr id="7"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spTree>
  </p:cSld>
  <p:clrMapOvr>
    <a:masterClrMapping/>
  </p:clrMapOvr>
  <p:transition>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447800" y="1295400"/>
            <a:ext cx="7467600" cy="784830"/>
          </a:xfrm>
          <a:prstGeom prst="rect">
            <a:avLst/>
          </a:prstGeom>
          <a:noFill/>
        </p:spPr>
        <p:txBody>
          <a:bodyPr wrap="square" rtlCol="0">
            <a:spAutoFit/>
          </a:bodyPr>
          <a:lstStyle/>
          <a:p>
            <a:pPr algn="just">
              <a:lnSpc>
                <a:spcPct val="150000"/>
              </a:lnSpc>
            </a:pPr>
            <a:endParaRPr lang="en-US" dirty="0"/>
          </a:p>
          <a:p>
            <a:endParaRPr lang="en-US" dirty="0"/>
          </a:p>
        </p:txBody>
      </p:sp>
      <p:pic>
        <p:nvPicPr>
          <p:cNvPr id="11"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2050" name="Picture 2" descr="C:\Users\Valbona\Desktop\Montesori C3\New folder - Cosmic education\16.jpg"/>
          <p:cNvPicPr>
            <a:picLocks noChangeAspect="1" noChangeArrowheads="1"/>
          </p:cNvPicPr>
          <p:nvPr/>
        </p:nvPicPr>
        <p:blipFill>
          <a:blip r:embed="rId5" cstate="print"/>
          <a:srcRect/>
          <a:stretch>
            <a:fillRect/>
          </a:stretch>
        </p:blipFill>
        <p:spPr bwMode="auto">
          <a:xfrm rot="5400000">
            <a:off x="5097734" y="1226866"/>
            <a:ext cx="3195637" cy="4247105"/>
          </a:xfrm>
          <a:prstGeom prst="rect">
            <a:avLst/>
          </a:prstGeom>
          <a:noFill/>
        </p:spPr>
      </p:pic>
      <p:sp>
        <p:nvSpPr>
          <p:cNvPr id="8" name="TextBox 7"/>
          <p:cNvSpPr txBox="1"/>
          <p:nvPr/>
        </p:nvSpPr>
        <p:spPr>
          <a:xfrm>
            <a:off x="838200" y="1600200"/>
            <a:ext cx="3505200" cy="461665"/>
          </a:xfrm>
          <a:prstGeom prst="rect">
            <a:avLst/>
          </a:prstGeom>
          <a:noFill/>
        </p:spPr>
        <p:txBody>
          <a:bodyPr wrap="square" rtlCol="0">
            <a:spAutoFit/>
          </a:bodyPr>
          <a:lstStyle/>
          <a:p>
            <a:pPr algn="ctr"/>
            <a:r>
              <a:rPr lang="en-US" sz="2400" dirty="0" smtClean="0">
                <a:latin typeface="Arial Black" pitchFamily="34" charset="0"/>
              </a:rPr>
              <a:t>Identification</a:t>
            </a:r>
            <a:endParaRPr lang="en-US" sz="2400" dirty="0">
              <a:latin typeface="Arial Black" pitchFamily="34" charset="0"/>
            </a:endParaRPr>
          </a:p>
        </p:txBody>
      </p:sp>
      <p:sp>
        <p:nvSpPr>
          <p:cNvPr id="9" name="TextBox 8"/>
          <p:cNvSpPr txBox="1"/>
          <p:nvPr/>
        </p:nvSpPr>
        <p:spPr>
          <a:xfrm>
            <a:off x="381000" y="2133600"/>
            <a:ext cx="4191000" cy="3416320"/>
          </a:xfrm>
          <a:prstGeom prst="rect">
            <a:avLst/>
          </a:prstGeom>
          <a:noFill/>
        </p:spPr>
        <p:txBody>
          <a:bodyPr wrap="square" rtlCol="0">
            <a:spAutoFit/>
          </a:bodyPr>
          <a:lstStyle/>
          <a:p>
            <a:pPr algn="just">
              <a:lnSpc>
                <a:spcPct val="200000"/>
              </a:lnSpc>
            </a:pPr>
            <a:r>
              <a:rPr lang="en-US" b="1" dirty="0" smtClean="0">
                <a:latin typeface="Arial" pitchFamily="34" charset="0"/>
                <a:cs typeface="Arial" pitchFamily="34" charset="0"/>
              </a:rPr>
              <a:t>- Planets </a:t>
            </a:r>
            <a:r>
              <a:rPr lang="en-US" b="1" dirty="0" smtClean="0">
                <a:latin typeface="Arial" pitchFamily="34" charset="0"/>
                <a:cs typeface="Arial" pitchFamily="34" charset="0"/>
              </a:rPr>
              <a:t>are drawn on a circular card, while the same planets are also cut on small cards. Place the cut planet in the place where the same planet is on the black cardboard.</a:t>
            </a:r>
            <a:endParaRPr lang="en-US" b="1" dirty="0">
              <a:latin typeface="Arial" pitchFamily="34" charset="0"/>
              <a:cs typeface="Arial" pitchFamily="34" charset="0"/>
            </a:endParaRPr>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sp>
        <p:nvSpPr>
          <p:cNvPr id="5" name="TextBox 4"/>
          <p:cNvSpPr txBox="1"/>
          <p:nvPr/>
        </p:nvSpPr>
        <p:spPr>
          <a:xfrm>
            <a:off x="1981200" y="1447800"/>
            <a:ext cx="7162800" cy="507831"/>
          </a:xfrm>
          <a:prstGeom prst="rect">
            <a:avLst/>
          </a:prstGeom>
          <a:noFill/>
        </p:spPr>
        <p:txBody>
          <a:bodyPr wrap="square" rtlCol="0">
            <a:spAutoFit/>
          </a:bodyPr>
          <a:lstStyle/>
          <a:p>
            <a:pPr algn="just">
              <a:lnSpc>
                <a:spcPct val="150000"/>
              </a:lnSpc>
            </a:pPr>
            <a:r>
              <a:rPr lang="en-US" dirty="0"/>
              <a:t> </a:t>
            </a:r>
          </a:p>
        </p:txBody>
      </p:sp>
      <p:pic>
        <p:nvPicPr>
          <p:cNvPr id="9"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1026" name="Picture 2" descr="C:\Users\Valbona\Desktop\Montesori C3\New folder - Cosmic education\8.jpg"/>
          <p:cNvPicPr>
            <a:picLocks noChangeAspect="1" noChangeArrowheads="1"/>
          </p:cNvPicPr>
          <p:nvPr/>
        </p:nvPicPr>
        <p:blipFill>
          <a:blip r:embed="rId5" cstate="print"/>
          <a:srcRect/>
          <a:stretch>
            <a:fillRect/>
          </a:stretch>
        </p:blipFill>
        <p:spPr bwMode="auto">
          <a:xfrm>
            <a:off x="4572000" y="1828800"/>
            <a:ext cx="4272378" cy="3200400"/>
          </a:xfrm>
          <a:prstGeom prst="rect">
            <a:avLst/>
          </a:prstGeom>
          <a:noFill/>
        </p:spPr>
      </p:pic>
      <p:sp>
        <p:nvSpPr>
          <p:cNvPr id="10" name="TextBox 9"/>
          <p:cNvSpPr txBox="1"/>
          <p:nvPr/>
        </p:nvSpPr>
        <p:spPr>
          <a:xfrm>
            <a:off x="228600" y="1981200"/>
            <a:ext cx="4419600" cy="461665"/>
          </a:xfrm>
          <a:prstGeom prst="rect">
            <a:avLst/>
          </a:prstGeom>
          <a:noFill/>
        </p:spPr>
        <p:txBody>
          <a:bodyPr wrap="square" rtlCol="0">
            <a:spAutoFit/>
          </a:bodyPr>
          <a:lstStyle/>
          <a:p>
            <a:r>
              <a:rPr lang="en-US" sz="2400" dirty="0" smtClean="0">
                <a:latin typeface="Arial Black" pitchFamily="34" charset="0"/>
              </a:rPr>
              <a:t>Can you catch the stars?</a:t>
            </a:r>
            <a:endParaRPr lang="en-US" sz="2400" dirty="0">
              <a:latin typeface="Arial Black" pitchFamily="34" charset="0"/>
            </a:endParaRPr>
          </a:p>
        </p:txBody>
      </p:sp>
      <p:sp>
        <p:nvSpPr>
          <p:cNvPr id="11" name="TextBox 10"/>
          <p:cNvSpPr txBox="1"/>
          <p:nvPr/>
        </p:nvSpPr>
        <p:spPr>
          <a:xfrm>
            <a:off x="457200" y="2667000"/>
            <a:ext cx="3962400" cy="2308324"/>
          </a:xfrm>
          <a:prstGeom prst="rect">
            <a:avLst/>
          </a:prstGeom>
          <a:noFill/>
        </p:spPr>
        <p:txBody>
          <a:bodyPr wrap="square" rtlCol="0">
            <a:spAutoFit/>
          </a:bodyPr>
          <a:lstStyle/>
          <a:p>
            <a:pPr algn="just">
              <a:lnSpc>
                <a:spcPct val="200000"/>
              </a:lnSpc>
            </a:pPr>
            <a:r>
              <a:rPr lang="en-US" b="1" dirty="0" smtClean="0">
                <a:latin typeface="Arial" pitchFamily="34" charset="0"/>
                <a:cs typeface="Arial" pitchFamily="34" charset="0"/>
              </a:rPr>
              <a:t>- Several </a:t>
            </a:r>
            <a:r>
              <a:rPr lang="en-US" b="1" dirty="0" smtClean="0">
                <a:latin typeface="Arial" pitchFamily="34" charset="0"/>
                <a:cs typeface="Arial" pitchFamily="34" charset="0"/>
              </a:rPr>
              <a:t>stars are placed in a space. The child must catch the stars with the clip and put them in the bowl.</a:t>
            </a:r>
            <a:endParaRPr lang="en-US" b="1" dirty="0">
              <a:latin typeface="Arial" pitchFamily="34" charset="0"/>
              <a:cs typeface="Arial" pitchFamily="34" charset="0"/>
            </a:endParaRPr>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10"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3074" name="Picture 2" descr="C:\Users\Valbona\Desktop\Montesori C3\New folder - Cosmic education\3.jpg"/>
          <p:cNvPicPr>
            <a:picLocks noChangeAspect="1" noChangeArrowheads="1"/>
          </p:cNvPicPr>
          <p:nvPr/>
        </p:nvPicPr>
        <p:blipFill>
          <a:blip r:embed="rId5" cstate="print"/>
          <a:srcRect/>
          <a:stretch>
            <a:fillRect/>
          </a:stretch>
        </p:blipFill>
        <p:spPr bwMode="auto">
          <a:xfrm>
            <a:off x="4724400" y="3886200"/>
            <a:ext cx="2752078" cy="2743200"/>
          </a:xfrm>
          <a:prstGeom prst="rect">
            <a:avLst/>
          </a:prstGeom>
          <a:noFill/>
        </p:spPr>
      </p:pic>
      <p:pic>
        <p:nvPicPr>
          <p:cNvPr id="3075" name="Picture 3" descr="C:\Users\Valbona\Desktop\Montesori C3\New folder - Cosmic education\7.jpg"/>
          <p:cNvPicPr>
            <a:picLocks noChangeAspect="1" noChangeArrowheads="1"/>
          </p:cNvPicPr>
          <p:nvPr/>
        </p:nvPicPr>
        <p:blipFill>
          <a:blip r:embed="rId6" cstate="print"/>
          <a:srcRect t="17143" b="25714"/>
          <a:stretch>
            <a:fillRect/>
          </a:stretch>
        </p:blipFill>
        <p:spPr bwMode="auto">
          <a:xfrm>
            <a:off x="1752600" y="3886200"/>
            <a:ext cx="2714625" cy="2748987"/>
          </a:xfrm>
          <a:prstGeom prst="rect">
            <a:avLst/>
          </a:prstGeom>
          <a:noFill/>
        </p:spPr>
      </p:pic>
      <p:sp>
        <p:nvSpPr>
          <p:cNvPr id="8" name="TextBox 7"/>
          <p:cNvSpPr txBox="1"/>
          <p:nvPr/>
        </p:nvSpPr>
        <p:spPr>
          <a:xfrm>
            <a:off x="3200400" y="1752600"/>
            <a:ext cx="3276600" cy="461665"/>
          </a:xfrm>
          <a:prstGeom prst="rect">
            <a:avLst/>
          </a:prstGeom>
          <a:noFill/>
        </p:spPr>
        <p:txBody>
          <a:bodyPr wrap="square" rtlCol="0">
            <a:spAutoFit/>
          </a:bodyPr>
          <a:lstStyle/>
          <a:p>
            <a:pPr algn="ctr"/>
            <a:r>
              <a:rPr lang="en-US" sz="2400" dirty="0" smtClean="0">
                <a:latin typeface="Arial Black" pitchFamily="34" charset="0"/>
              </a:rPr>
              <a:t>Night or day?</a:t>
            </a:r>
            <a:endParaRPr lang="en-US" sz="2400" dirty="0">
              <a:latin typeface="Arial Black" pitchFamily="34" charset="0"/>
            </a:endParaRPr>
          </a:p>
        </p:txBody>
      </p:sp>
      <p:sp>
        <p:nvSpPr>
          <p:cNvPr id="9" name="TextBox 8"/>
          <p:cNvSpPr txBox="1"/>
          <p:nvPr/>
        </p:nvSpPr>
        <p:spPr>
          <a:xfrm>
            <a:off x="2057400" y="2438400"/>
            <a:ext cx="6172200" cy="646331"/>
          </a:xfrm>
          <a:prstGeom prst="rect">
            <a:avLst/>
          </a:prstGeom>
          <a:noFill/>
        </p:spPr>
        <p:txBody>
          <a:bodyPr wrap="square" rtlCol="0">
            <a:spAutoFit/>
          </a:bodyPr>
          <a:lstStyle/>
          <a:p>
            <a:pPr algn="ctr"/>
            <a:r>
              <a:rPr lang="en-US" b="1" dirty="0" smtClean="0">
                <a:latin typeface="Arial" pitchFamily="34" charset="0"/>
                <a:cs typeface="Arial" pitchFamily="34" charset="0"/>
              </a:rPr>
              <a:t>The planets are hanging in a box. With a lamp, we can see what color the planets are by turning on the lamp.</a:t>
            </a:r>
            <a:endParaRPr lang="en-US" b="1" dirty="0">
              <a:latin typeface="Arial" pitchFamily="34" charset="0"/>
              <a:cs typeface="Arial" pitchFamily="34" charset="0"/>
            </a:endParaRPr>
          </a:p>
        </p:txBody>
      </p:sp>
    </p:spTree>
  </p:cSld>
  <p:clrMapOvr>
    <a:masterClrMapping/>
  </p:clrMapOvr>
  <p:transition>
    <p:cut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9"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4098" name="Picture 2" descr="C:\Users\Valbona\Desktop\Montesori C3\New folder - Cosmic education\9.jpg"/>
          <p:cNvPicPr>
            <a:picLocks noChangeAspect="1" noChangeArrowheads="1"/>
          </p:cNvPicPr>
          <p:nvPr/>
        </p:nvPicPr>
        <p:blipFill>
          <a:blip r:embed="rId5" cstate="print"/>
          <a:srcRect/>
          <a:stretch>
            <a:fillRect/>
          </a:stretch>
        </p:blipFill>
        <p:spPr bwMode="auto">
          <a:xfrm>
            <a:off x="5162550" y="3979471"/>
            <a:ext cx="1924050" cy="2726129"/>
          </a:xfrm>
          <a:prstGeom prst="rect">
            <a:avLst/>
          </a:prstGeom>
          <a:noFill/>
        </p:spPr>
      </p:pic>
      <p:pic>
        <p:nvPicPr>
          <p:cNvPr id="4099" name="Picture 3" descr="C:\Users\Valbona\Desktop\Montesori C3\New folder - Cosmic education\14.jpg"/>
          <p:cNvPicPr>
            <a:picLocks noChangeAspect="1" noChangeArrowheads="1"/>
          </p:cNvPicPr>
          <p:nvPr/>
        </p:nvPicPr>
        <p:blipFill>
          <a:blip r:embed="rId6" cstate="print"/>
          <a:srcRect/>
          <a:stretch>
            <a:fillRect/>
          </a:stretch>
        </p:blipFill>
        <p:spPr bwMode="auto">
          <a:xfrm>
            <a:off x="2709539" y="4010396"/>
            <a:ext cx="2014861" cy="2695204"/>
          </a:xfrm>
          <a:prstGeom prst="rect">
            <a:avLst/>
          </a:prstGeom>
          <a:noFill/>
        </p:spPr>
      </p:pic>
      <p:sp>
        <p:nvSpPr>
          <p:cNvPr id="8" name="TextBox 7"/>
          <p:cNvSpPr txBox="1"/>
          <p:nvPr/>
        </p:nvSpPr>
        <p:spPr>
          <a:xfrm>
            <a:off x="3200400" y="1524000"/>
            <a:ext cx="3733800" cy="461665"/>
          </a:xfrm>
          <a:prstGeom prst="rect">
            <a:avLst/>
          </a:prstGeom>
          <a:noFill/>
        </p:spPr>
        <p:txBody>
          <a:bodyPr wrap="square" rtlCol="0">
            <a:spAutoFit/>
          </a:bodyPr>
          <a:lstStyle/>
          <a:p>
            <a:pPr algn="ctr"/>
            <a:r>
              <a:rPr lang="en-US" sz="2400" dirty="0" smtClean="0">
                <a:latin typeface="Arial Black" pitchFamily="34" charset="0"/>
              </a:rPr>
              <a:t>Find the right place!</a:t>
            </a:r>
            <a:endParaRPr lang="en-US" sz="2400" dirty="0">
              <a:latin typeface="Arial Black" pitchFamily="34" charset="0"/>
            </a:endParaRPr>
          </a:p>
        </p:txBody>
      </p:sp>
      <p:sp>
        <p:nvSpPr>
          <p:cNvPr id="10" name="TextBox 9"/>
          <p:cNvSpPr txBox="1"/>
          <p:nvPr/>
        </p:nvSpPr>
        <p:spPr>
          <a:xfrm>
            <a:off x="1143000" y="2057400"/>
            <a:ext cx="7620000" cy="1668405"/>
          </a:xfrm>
          <a:prstGeom prst="rect">
            <a:avLst/>
          </a:prstGeom>
          <a:noFill/>
        </p:spPr>
        <p:txBody>
          <a:bodyPr wrap="square" rtlCol="0">
            <a:spAutoFit/>
          </a:bodyPr>
          <a:lstStyle/>
          <a:p>
            <a:pPr algn="ctr">
              <a:lnSpc>
                <a:spcPct val="200000"/>
              </a:lnSpc>
            </a:pPr>
            <a:r>
              <a:rPr lang="en-US" b="1" dirty="0" smtClean="0">
                <a:latin typeface="Arial" pitchFamily="34" charset="0"/>
                <a:cs typeface="Arial" pitchFamily="34" charset="0"/>
              </a:rPr>
              <a:t>In one photo a rocket is drawn, while in the other we have the same rocket drawn but also other parts. </a:t>
            </a:r>
            <a:r>
              <a:rPr lang="en-US" b="1" dirty="0" smtClean="0">
                <a:latin typeface="Arial" pitchFamily="34" charset="0"/>
                <a:cs typeface="Arial" pitchFamily="34" charset="0"/>
              </a:rPr>
              <a:t>Found the </a:t>
            </a:r>
            <a:r>
              <a:rPr lang="en-US" b="1" dirty="0" smtClean="0">
                <a:latin typeface="Arial" pitchFamily="34" charset="0"/>
                <a:cs typeface="Arial" pitchFamily="34" charset="0"/>
              </a:rPr>
              <a:t>right place for the parts that are detached from the rocket.</a:t>
            </a:r>
            <a:endParaRPr lang="en-US" b="1" dirty="0">
              <a:latin typeface="Arial" pitchFamily="34" charset="0"/>
              <a:cs typeface="Arial" pitchFamily="34" charset="0"/>
            </a:endParaRPr>
          </a:p>
        </p:txBody>
      </p:sp>
    </p:spTree>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11"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5122" name="Picture 2" descr="C:\Users\Valbona\Desktop\Montesori C3\New folder - Cosmic education\6.jpg"/>
          <p:cNvPicPr>
            <a:picLocks noChangeAspect="1" noChangeArrowheads="1"/>
          </p:cNvPicPr>
          <p:nvPr/>
        </p:nvPicPr>
        <p:blipFill>
          <a:blip r:embed="rId5" cstate="print"/>
          <a:srcRect l="32545" r="3455" b="27670"/>
          <a:stretch>
            <a:fillRect/>
          </a:stretch>
        </p:blipFill>
        <p:spPr bwMode="auto">
          <a:xfrm rot="10800000">
            <a:off x="5105400" y="4449041"/>
            <a:ext cx="2514600" cy="2128838"/>
          </a:xfrm>
          <a:prstGeom prst="rect">
            <a:avLst/>
          </a:prstGeom>
          <a:noFill/>
        </p:spPr>
      </p:pic>
      <p:pic>
        <p:nvPicPr>
          <p:cNvPr id="5123" name="Picture 3" descr="C:\Users\Valbona\Desktop\Montesori C3\New folder - Cosmic education\10.jpg"/>
          <p:cNvPicPr>
            <a:picLocks noChangeAspect="1" noChangeArrowheads="1"/>
          </p:cNvPicPr>
          <p:nvPr/>
        </p:nvPicPr>
        <p:blipFill>
          <a:blip r:embed="rId6" cstate="print"/>
          <a:srcRect/>
          <a:stretch>
            <a:fillRect/>
          </a:stretch>
        </p:blipFill>
        <p:spPr bwMode="auto">
          <a:xfrm rot="16200000">
            <a:off x="2420990" y="4056010"/>
            <a:ext cx="2153576" cy="2880756"/>
          </a:xfrm>
          <a:prstGeom prst="rect">
            <a:avLst/>
          </a:prstGeom>
          <a:noFill/>
        </p:spPr>
      </p:pic>
      <p:sp>
        <p:nvSpPr>
          <p:cNvPr id="8" name="TextBox 7"/>
          <p:cNvSpPr txBox="1"/>
          <p:nvPr/>
        </p:nvSpPr>
        <p:spPr>
          <a:xfrm>
            <a:off x="2819400" y="1600200"/>
            <a:ext cx="4876800" cy="461665"/>
          </a:xfrm>
          <a:prstGeom prst="rect">
            <a:avLst/>
          </a:prstGeom>
          <a:noFill/>
        </p:spPr>
        <p:txBody>
          <a:bodyPr wrap="square" rtlCol="0">
            <a:spAutoFit/>
          </a:bodyPr>
          <a:lstStyle/>
          <a:p>
            <a:pPr algn="ctr"/>
            <a:r>
              <a:rPr lang="en-US" sz="2400" b="1" dirty="0" smtClean="0">
                <a:latin typeface="Arial Black" pitchFamily="34" charset="0"/>
              </a:rPr>
              <a:t>Arrange by </a:t>
            </a:r>
            <a:r>
              <a:rPr lang="en-US" sz="2400" b="1" dirty="0" smtClean="0">
                <a:latin typeface="Arial Black" pitchFamily="34" charset="0"/>
              </a:rPr>
              <a:t>numbers!</a:t>
            </a:r>
            <a:endParaRPr lang="en-US" sz="2400" b="1" dirty="0">
              <a:latin typeface="Arial Black" pitchFamily="34" charset="0"/>
            </a:endParaRPr>
          </a:p>
        </p:txBody>
      </p:sp>
      <p:sp>
        <p:nvSpPr>
          <p:cNvPr id="9" name="TextBox 8"/>
          <p:cNvSpPr txBox="1"/>
          <p:nvPr/>
        </p:nvSpPr>
        <p:spPr>
          <a:xfrm>
            <a:off x="1676400" y="2209800"/>
            <a:ext cx="6553200" cy="2308324"/>
          </a:xfrm>
          <a:prstGeom prst="rect">
            <a:avLst/>
          </a:prstGeom>
          <a:noFill/>
        </p:spPr>
        <p:txBody>
          <a:bodyPr wrap="square" rtlCol="0">
            <a:spAutoFit/>
          </a:bodyPr>
          <a:lstStyle/>
          <a:p>
            <a:pPr algn="ctr">
              <a:lnSpc>
                <a:spcPct val="200000"/>
              </a:lnSpc>
            </a:pPr>
            <a:r>
              <a:rPr lang="en-US" b="1" dirty="0" smtClean="0">
                <a:latin typeface="Arial" pitchFamily="34" charset="0"/>
                <a:cs typeface="Arial" pitchFamily="34" charset="0"/>
              </a:rPr>
              <a:t>The planets are on a laminated sheet. The sheet is divided into </a:t>
            </a:r>
            <a:r>
              <a:rPr lang="en-US" b="1" dirty="0" smtClean="0">
                <a:latin typeface="Arial" pitchFamily="34" charset="0"/>
                <a:cs typeface="Arial" pitchFamily="34" charset="0"/>
              </a:rPr>
              <a:t>fifteen </a:t>
            </a:r>
            <a:r>
              <a:rPr lang="en-US" b="1" dirty="0" smtClean="0">
                <a:latin typeface="Arial" pitchFamily="34" charset="0"/>
                <a:cs typeface="Arial" pitchFamily="34" charset="0"/>
              </a:rPr>
              <a:t>parts. Sticks with numbers are attached to the back of the paper. Arrange the separated parts according to the numbers.</a:t>
            </a:r>
            <a:endParaRPr lang="en-US" b="1" dirty="0">
              <a:latin typeface="Arial" pitchFamily="34" charset="0"/>
              <a:cs typeface="Arial" pitchFamily="34" charset="0"/>
            </a:endParaRP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0"/>
            <a:ext cx="8534400" cy="923330"/>
          </a:xfrm>
          <a:prstGeom prst="rect">
            <a:avLst/>
          </a:prstGeom>
          <a:noFill/>
        </p:spPr>
        <p:txBody>
          <a:bodyPr wrap="square" rtlCol="0">
            <a:spAutoFit/>
          </a:bodyPr>
          <a:lstStyle/>
          <a:p>
            <a:pPr algn="ctr"/>
            <a:endParaRPr lang="sq-AL" dirty="0"/>
          </a:p>
          <a:p>
            <a:pPr algn="ctr"/>
            <a:r>
              <a:rPr lang="sq-AL" b="1" dirty="0"/>
              <a:t>Montessori in preschool period</a:t>
            </a:r>
          </a:p>
          <a:p>
            <a:pPr algn="ctr"/>
            <a:r>
              <a:rPr lang="sq-AL" b="1" dirty="0"/>
              <a:t>Project number:  </a:t>
            </a:r>
            <a:r>
              <a:rPr lang="lv-LV" b="1" dirty="0"/>
              <a:t>2020-1-TR01-KA229-092143</a:t>
            </a:r>
            <a:endParaRPr lang="en-US" b="1" dirty="0"/>
          </a:p>
        </p:txBody>
      </p:sp>
      <p:pic>
        <p:nvPicPr>
          <p:cNvPr id="1028" name="Picture 4" descr="C:\Users\Albana\Desktop\copy_954139847.png"/>
          <p:cNvPicPr>
            <a:picLocks noChangeAspect="1" noChangeArrowheads="1"/>
          </p:cNvPicPr>
          <p:nvPr/>
        </p:nvPicPr>
        <p:blipFill>
          <a:blip r:embed="rId2" cstate="print"/>
          <a:srcRect/>
          <a:stretch>
            <a:fillRect/>
          </a:stretch>
        </p:blipFill>
        <p:spPr bwMode="auto">
          <a:xfrm>
            <a:off x="0" y="0"/>
            <a:ext cx="2197769" cy="1219200"/>
          </a:xfrm>
          <a:prstGeom prst="rect">
            <a:avLst/>
          </a:prstGeom>
          <a:noFill/>
        </p:spPr>
      </p:pic>
      <p:pic>
        <p:nvPicPr>
          <p:cNvPr id="1029" name="Picture 5" descr="C:\Users\Albana\Desktop\joudg_breshia_logo-removebg-preview.png"/>
          <p:cNvPicPr>
            <a:picLocks noChangeAspect="1" noChangeArrowheads="1"/>
          </p:cNvPicPr>
          <p:nvPr/>
        </p:nvPicPr>
        <p:blipFill>
          <a:blip r:embed="rId3" cstate="print"/>
          <a:srcRect/>
          <a:stretch>
            <a:fillRect/>
          </a:stretch>
        </p:blipFill>
        <p:spPr bwMode="auto">
          <a:xfrm>
            <a:off x="7696200" y="228600"/>
            <a:ext cx="1172391" cy="914400"/>
          </a:xfrm>
          <a:prstGeom prst="rect">
            <a:avLst/>
          </a:prstGeom>
          <a:noFill/>
        </p:spPr>
      </p:pic>
      <p:pic>
        <p:nvPicPr>
          <p:cNvPr id="9" name="Picture 2" descr="C:\Users\Albana\Desktop\179402509_511252230238155_3297998313077233054_n-removebg-preview.png"/>
          <p:cNvPicPr>
            <a:picLocks noChangeAspect="1" noChangeArrowheads="1"/>
          </p:cNvPicPr>
          <p:nvPr/>
        </p:nvPicPr>
        <p:blipFill>
          <a:blip r:embed="rId4" cstate="print"/>
          <a:srcRect t="14562" b="18553"/>
          <a:stretch>
            <a:fillRect/>
          </a:stretch>
        </p:blipFill>
        <p:spPr bwMode="auto">
          <a:xfrm>
            <a:off x="7774577" y="5562600"/>
            <a:ext cx="1369423" cy="1295400"/>
          </a:xfrm>
          <a:prstGeom prst="rect">
            <a:avLst/>
          </a:prstGeom>
          <a:noFill/>
        </p:spPr>
      </p:pic>
      <p:pic>
        <p:nvPicPr>
          <p:cNvPr id="6146" name="Picture 2" descr="C:\Users\Valbona\Desktop\Montesori C3\New folder - Cosmic education\2.jpg"/>
          <p:cNvPicPr>
            <a:picLocks noChangeAspect="1" noChangeArrowheads="1"/>
          </p:cNvPicPr>
          <p:nvPr/>
        </p:nvPicPr>
        <p:blipFill>
          <a:blip r:embed="rId5" cstate="print"/>
          <a:srcRect/>
          <a:stretch>
            <a:fillRect/>
          </a:stretch>
        </p:blipFill>
        <p:spPr bwMode="auto">
          <a:xfrm rot="16200000">
            <a:off x="3272161" y="3357239"/>
            <a:ext cx="2752079" cy="3657601"/>
          </a:xfrm>
          <a:prstGeom prst="rect">
            <a:avLst/>
          </a:prstGeom>
          <a:noFill/>
        </p:spPr>
      </p:pic>
      <p:sp>
        <p:nvSpPr>
          <p:cNvPr id="7" name="TextBox 6"/>
          <p:cNvSpPr txBox="1"/>
          <p:nvPr/>
        </p:nvSpPr>
        <p:spPr>
          <a:xfrm>
            <a:off x="1981200" y="1447800"/>
            <a:ext cx="6248400" cy="461665"/>
          </a:xfrm>
          <a:prstGeom prst="rect">
            <a:avLst/>
          </a:prstGeom>
          <a:noFill/>
        </p:spPr>
        <p:txBody>
          <a:bodyPr wrap="square" rtlCol="0">
            <a:spAutoFit/>
          </a:bodyPr>
          <a:lstStyle/>
          <a:p>
            <a:pPr algn="ctr"/>
            <a:r>
              <a:rPr lang="en-US" sz="2400" dirty="0" smtClean="0">
                <a:latin typeface="Arial Black" pitchFamily="34" charset="0"/>
              </a:rPr>
              <a:t>Which planet is closest to the sun?</a:t>
            </a:r>
            <a:endParaRPr lang="en-US" sz="2400" dirty="0">
              <a:latin typeface="Arial Black" pitchFamily="34" charset="0"/>
            </a:endParaRPr>
          </a:p>
        </p:txBody>
      </p:sp>
      <p:sp>
        <p:nvSpPr>
          <p:cNvPr id="8" name="TextBox 7"/>
          <p:cNvSpPr txBox="1"/>
          <p:nvPr/>
        </p:nvSpPr>
        <p:spPr>
          <a:xfrm>
            <a:off x="1905000" y="2057400"/>
            <a:ext cx="6781800" cy="1668405"/>
          </a:xfrm>
          <a:prstGeom prst="rect">
            <a:avLst/>
          </a:prstGeom>
          <a:noFill/>
        </p:spPr>
        <p:txBody>
          <a:bodyPr wrap="square" rtlCol="0">
            <a:spAutoFit/>
          </a:bodyPr>
          <a:lstStyle/>
          <a:p>
            <a:pPr algn="ctr">
              <a:lnSpc>
                <a:spcPct val="200000"/>
              </a:lnSpc>
            </a:pPr>
            <a:r>
              <a:rPr lang="en-US" b="1" dirty="0" smtClean="0">
                <a:latin typeface="Arial" pitchFamily="34" charset="0"/>
                <a:cs typeface="Arial" pitchFamily="34" charset="0"/>
              </a:rPr>
              <a:t>The sun is located in the middle, while the planets are located on the side of the sun. The child must distinguish which planet is closer to the sun and which is further away.</a:t>
            </a:r>
            <a:endParaRPr lang="en-US" b="1" dirty="0">
              <a:latin typeface="Arial" pitchFamily="34" charset="0"/>
              <a:cs typeface="Arial" pitchFamily="34" charset="0"/>
            </a:endParaRPr>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09800" y="2438400"/>
            <a:ext cx="5562600" cy="1323439"/>
          </a:xfrm>
          <a:prstGeom prst="rect">
            <a:avLst/>
          </a:prstGeom>
          <a:noFill/>
        </p:spPr>
        <p:txBody>
          <a:bodyPr wrap="square" rtlCol="0">
            <a:spAutoFit/>
          </a:bodyPr>
          <a:lstStyle/>
          <a:p>
            <a:pPr algn="ctr"/>
            <a:r>
              <a:rPr lang="sq-AL" sz="4000" b="1" dirty="0">
                <a:latin typeface="Algerian" pitchFamily="82" charset="0"/>
              </a:rPr>
              <a:t>THANK YOU FOR YOUR ATTENTION!</a:t>
            </a:r>
            <a:endParaRPr lang="en-US" sz="4000" b="1" dirty="0">
              <a:latin typeface="Algerian" pitchFamily="82" charset="0"/>
            </a:endParaRPr>
          </a:p>
        </p:txBody>
      </p:sp>
    </p:spTree>
  </p:cSld>
  <p:clrMapOvr>
    <a:masterClrMapping/>
  </p:clrMapOvr>
  <p:transition>
    <p:wheel spokes="3"/>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191</TotalTime>
  <Words>301</Words>
  <Application>Microsoft Office PowerPoint</Application>
  <PresentationFormat>On-screen Show (4:3)</PresentationFormat>
  <Paragraphs>40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Valbona</cp:lastModifiedBy>
  <cp:revision>11</cp:revision>
  <dcterms:created xsi:type="dcterms:W3CDTF">2021-12-02T04:18:04Z</dcterms:created>
  <dcterms:modified xsi:type="dcterms:W3CDTF">2022-11-20T18:18:23Z</dcterms:modified>
</cp:coreProperties>
</file>