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94660"/>
  </p:normalViewPr>
  <p:slideViewPr>
    <p:cSldViewPr>
      <p:cViewPr>
        <p:scale>
          <a:sx n="50" d="100"/>
          <a:sy n="50" d="100"/>
        </p:scale>
        <p:origin x="-117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0F2AE0-372D-470B-86AD-E9AF39DF70D9}" type="datetimeFigureOut">
              <a:rPr lang="en-US" smtClean="0"/>
              <a:pPr/>
              <a:t>11/20/2022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F5933-4D4A-4A53-8393-AD7580C31F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6AD69F1F-DD0A-4255-AE65-584201D0E164}" type="datetimeFigureOut">
              <a:rPr lang="en-US" smtClean="0"/>
              <a:pPr/>
              <a:t>11/20/2022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AB0B6B1-489B-4DC6-9F89-266712D199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D69F1F-DD0A-4255-AE65-584201D0E164}" type="datetimeFigureOut">
              <a:rPr lang="en-US" smtClean="0"/>
              <a:pPr/>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B6B1-489B-4DC6-9F89-266712D1992A}" type="slidenum">
              <a:rPr lang="en-US" smtClean="0"/>
              <a:pPr/>
              <a:t>‹#›</a:t>
            </a:fld>
            <a:endParaRPr lang="en-US"/>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D69F1F-DD0A-4255-AE65-584201D0E164}" type="datetimeFigureOut">
              <a:rPr lang="en-US" smtClean="0"/>
              <a:pPr/>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B6B1-489B-4DC6-9F89-266712D1992A}" type="slidenum">
              <a:rPr lang="en-US" smtClean="0"/>
              <a:pPr/>
              <a:t>‹#›</a:t>
            </a:fld>
            <a:endParaRPr lang="en-US"/>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AD69F1F-DD0A-4255-AE65-584201D0E164}" type="datetimeFigureOut">
              <a:rPr lang="en-US" smtClean="0"/>
              <a:pPr/>
              <a:t>11/20/2022</a:t>
            </a:fld>
            <a:endParaRPr lang="en-US"/>
          </a:p>
        </p:txBody>
      </p:sp>
      <p:sp>
        <p:nvSpPr>
          <p:cNvPr id="9" name="Slide Number Placeholder 8"/>
          <p:cNvSpPr>
            <a:spLocks noGrp="1"/>
          </p:cNvSpPr>
          <p:nvPr>
            <p:ph type="sldNum" sz="quarter" idx="15"/>
          </p:nvPr>
        </p:nvSpPr>
        <p:spPr/>
        <p:txBody>
          <a:bodyPr rtlCol="0"/>
          <a:lstStyle/>
          <a:p>
            <a:fld id="{4AB0B6B1-489B-4DC6-9F89-266712D1992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AD69F1F-DD0A-4255-AE65-584201D0E164}" type="datetimeFigureOut">
              <a:rPr lang="en-US" smtClean="0"/>
              <a:pPr/>
              <a:t>11/20/2022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AB0B6B1-489B-4DC6-9F89-266712D199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AD69F1F-DD0A-4255-AE65-584201D0E164}" type="datetimeFigureOut">
              <a:rPr lang="en-US" smtClean="0"/>
              <a:pPr/>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0B6B1-489B-4DC6-9F89-266712D1992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6AD69F1F-DD0A-4255-AE65-584201D0E164}" type="datetimeFigureOut">
              <a:rPr lang="en-US" smtClean="0"/>
              <a:pPr/>
              <a:t>11/20/2022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0B6B1-489B-4DC6-9F89-266712D1992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6AD69F1F-DD0A-4255-AE65-584201D0E164}" type="datetimeFigureOut">
              <a:rPr lang="en-US" smtClean="0"/>
              <a:pPr/>
              <a:t>11/20/2022</a:t>
            </a:fld>
            <a:endParaRPr lang="en-US"/>
          </a:p>
        </p:txBody>
      </p:sp>
      <p:sp>
        <p:nvSpPr>
          <p:cNvPr id="7" name="Slide Number Placeholder 6"/>
          <p:cNvSpPr>
            <a:spLocks noGrp="1"/>
          </p:cNvSpPr>
          <p:nvPr>
            <p:ph type="sldNum" sz="quarter" idx="11"/>
          </p:nvPr>
        </p:nvSpPr>
        <p:spPr/>
        <p:txBody>
          <a:bodyPr rtlCol="0"/>
          <a:lstStyle/>
          <a:p>
            <a:fld id="{4AB0B6B1-489B-4DC6-9F89-266712D1992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69F1F-DD0A-4255-AE65-584201D0E164}" type="datetimeFigureOut">
              <a:rPr lang="en-US" smtClean="0"/>
              <a:pPr/>
              <a:t>11/20/2022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0B6B1-489B-4DC6-9F89-266712D1992A}" type="slidenum">
              <a:rPr lang="en-US" smtClean="0"/>
              <a:pPr/>
              <a:t>‹#›</a:t>
            </a:fld>
            <a:endParaRPr lang="en-US"/>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AD69F1F-DD0A-4255-AE65-584201D0E164}" type="datetimeFigureOut">
              <a:rPr lang="en-US" smtClean="0"/>
              <a:pPr/>
              <a:t>11/20/2022</a:t>
            </a:fld>
            <a:endParaRPr lang="en-US"/>
          </a:p>
        </p:txBody>
      </p:sp>
      <p:sp>
        <p:nvSpPr>
          <p:cNvPr id="22" name="Slide Number Placeholder 21"/>
          <p:cNvSpPr>
            <a:spLocks noGrp="1"/>
          </p:cNvSpPr>
          <p:nvPr>
            <p:ph type="sldNum" sz="quarter" idx="15"/>
          </p:nvPr>
        </p:nvSpPr>
        <p:spPr/>
        <p:txBody>
          <a:bodyPr rtlCol="0"/>
          <a:lstStyle/>
          <a:p>
            <a:fld id="{4AB0B6B1-489B-4DC6-9F89-266712D1992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AD69F1F-DD0A-4255-AE65-584201D0E164}" type="datetimeFigureOut">
              <a:rPr lang="en-US" smtClean="0"/>
              <a:pPr/>
              <a:t>11/20/2022</a:t>
            </a:fld>
            <a:endParaRPr lang="en-US"/>
          </a:p>
        </p:txBody>
      </p:sp>
      <p:sp>
        <p:nvSpPr>
          <p:cNvPr id="18" name="Slide Number Placeholder 17"/>
          <p:cNvSpPr>
            <a:spLocks noGrp="1"/>
          </p:cNvSpPr>
          <p:nvPr>
            <p:ph type="sldNum" sz="quarter" idx="11"/>
          </p:nvPr>
        </p:nvSpPr>
        <p:spPr/>
        <p:txBody>
          <a:bodyPr rtlCol="0"/>
          <a:lstStyle/>
          <a:p>
            <a:fld id="{4AB0B6B1-489B-4DC6-9F89-266712D1992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AD69F1F-DD0A-4255-AE65-584201D0E164}" type="datetimeFigureOut">
              <a:rPr lang="en-US" smtClean="0"/>
              <a:pPr/>
              <a:t>11/20/2022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AB0B6B1-489B-4DC6-9F89-266712D199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cu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6" name="Picture 2" descr="C:\Users\Albana\Desktop\179402509_511252230238155_3297998313077233054_n-removebg-preview.png"/>
          <p:cNvPicPr>
            <a:picLocks noChangeAspect="1" noChangeArrowheads="1"/>
          </p:cNvPicPr>
          <p:nvPr/>
        </p:nvPicPr>
        <p:blipFill>
          <a:blip r:embed="rId2" cstate="print"/>
          <a:srcRect t="14562" b="10017"/>
          <a:stretch>
            <a:fillRect/>
          </a:stretch>
        </p:blipFill>
        <p:spPr bwMode="auto">
          <a:xfrm>
            <a:off x="2895600" y="1447800"/>
            <a:ext cx="4000500" cy="4267200"/>
          </a:xfrm>
          <a:prstGeom prst="rect">
            <a:avLst/>
          </a:prstGeom>
          <a:noFill/>
        </p:spPr>
      </p:pic>
      <p:pic>
        <p:nvPicPr>
          <p:cNvPr id="1028" name="Picture 4" descr="C:\Users\Albana\Desktop\copy_954139847.png"/>
          <p:cNvPicPr>
            <a:picLocks noChangeAspect="1" noChangeArrowheads="1"/>
          </p:cNvPicPr>
          <p:nvPr/>
        </p:nvPicPr>
        <p:blipFill>
          <a:blip r:embed="rId3"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4" cstate="print"/>
          <a:srcRect/>
          <a:stretch>
            <a:fillRect/>
          </a:stretch>
        </p:blipFill>
        <p:spPr bwMode="auto">
          <a:xfrm>
            <a:off x="7696200" y="228600"/>
            <a:ext cx="1172391" cy="914400"/>
          </a:xfrm>
          <a:prstGeom prst="rect">
            <a:avLst/>
          </a:prstGeom>
          <a:noFill/>
        </p:spPr>
      </p:pic>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09800" y="2438400"/>
            <a:ext cx="5562600" cy="1323439"/>
          </a:xfrm>
          <a:prstGeom prst="rect">
            <a:avLst/>
          </a:prstGeom>
          <a:noFill/>
        </p:spPr>
        <p:txBody>
          <a:bodyPr wrap="square" rtlCol="0">
            <a:spAutoFit/>
          </a:bodyPr>
          <a:lstStyle/>
          <a:p>
            <a:pPr algn="ctr"/>
            <a:r>
              <a:rPr lang="sq-AL" sz="4000" b="1" dirty="0">
                <a:latin typeface="Algerian" pitchFamily="82" charset="0"/>
              </a:rPr>
              <a:t>THANK YOU FOR YOUR ATTENTION!</a:t>
            </a:r>
            <a:endParaRPr lang="en-US" sz="4000" b="1" dirty="0">
              <a:latin typeface="Algerian" pitchFamily="82" charset="0"/>
            </a:endParaRPr>
          </a:p>
        </p:txBody>
      </p:sp>
    </p:spTree>
  </p:cSld>
  <p:clrMapOvr>
    <a:masterClrMapping/>
  </p:clrMapOvr>
  <p:transition>
    <p:wheel spokes="3"/>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sp>
        <p:nvSpPr>
          <p:cNvPr id="6" name="TextBox 5"/>
          <p:cNvSpPr txBox="1"/>
          <p:nvPr/>
        </p:nvSpPr>
        <p:spPr>
          <a:xfrm>
            <a:off x="1371600" y="1447800"/>
            <a:ext cx="6858000" cy="1631216"/>
          </a:xfrm>
          <a:prstGeom prst="rect">
            <a:avLst/>
          </a:prstGeom>
          <a:noFill/>
        </p:spPr>
        <p:txBody>
          <a:bodyPr wrap="square" rtlCol="0">
            <a:spAutoFit/>
          </a:bodyPr>
          <a:lstStyle/>
          <a:p>
            <a:pPr algn="ctr">
              <a:lnSpc>
                <a:spcPct val="200000"/>
              </a:lnSpc>
            </a:pPr>
            <a:r>
              <a:rPr lang="lv-LV" sz="2500" b="1" dirty="0" smtClean="0"/>
              <a:t>Montessori </a:t>
            </a:r>
            <a:r>
              <a:rPr lang="lv-LV" sz="2500" b="1" dirty="0"/>
              <a:t>activities </a:t>
            </a:r>
            <a:endParaRPr lang="en-US" sz="2500" b="1" dirty="0" smtClean="0"/>
          </a:p>
          <a:p>
            <a:pPr algn="ctr">
              <a:lnSpc>
                <a:spcPct val="200000"/>
              </a:lnSpc>
            </a:pPr>
            <a:r>
              <a:rPr lang="en-US" sz="2500" b="1" dirty="0" smtClean="0"/>
              <a:t>Mathematics</a:t>
            </a:r>
            <a:endParaRPr lang="en-US" sz="2500" dirty="0"/>
          </a:p>
        </p:txBody>
      </p:sp>
      <p:pic>
        <p:nvPicPr>
          <p:cNvPr id="7"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sp>
        <p:nvSpPr>
          <p:cNvPr id="9218" name="AutoShape 2" descr="TOP 25 QUOTES BY MARIA MONTESSORI (of 321) | A-Z Quot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0" name="AutoShape 4" descr="TOP 25 QUOTES BY MARIA MONTESSORI (of 321) | A-Z Quot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1" name="Picture 5" descr="C:\Users\Valbona\Desktop\download.jpg"/>
          <p:cNvPicPr>
            <a:picLocks noChangeAspect="1" noChangeArrowheads="1"/>
          </p:cNvPicPr>
          <p:nvPr/>
        </p:nvPicPr>
        <p:blipFill>
          <a:blip r:embed="rId5" cstate="print"/>
          <a:srcRect b="8597"/>
          <a:stretch>
            <a:fillRect/>
          </a:stretch>
        </p:blipFill>
        <p:spPr bwMode="auto">
          <a:xfrm>
            <a:off x="2514600" y="3352800"/>
            <a:ext cx="5010150" cy="2438400"/>
          </a:xfrm>
          <a:prstGeom prst="rect">
            <a:avLst/>
          </a:prstGeom>
          <a:noFill/>
        </p:spPr>
      </p:pic>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sp>
        <p:nvSpPr>
          <p:cNvPr id="5" name="TextBox 4"/>
          <p:cNvSpPr txBox="1"/>
          <p:nvPr/>
        </p:nvSpPr>
        <p:spPr>
          <a:xfrm>
            <a:off x="1447800" y="990600"/>
            <a:ext cx="7315200" cy="733534"/>
          </a:xfrm>
          <a:prstGeom prst="rect">
            <a:avLst/>
          </a:prstGeom>
          <a:noFill/>
        </p:spPr>
        <p:txBody>
          <a:bodyPr wrap="square" rtlCol="0">
            <a:spAutoFit/>
          </a:bodyPr>
          <a:lstStyle/>
          <a:p>
            <a:endParaRPr lang="sq-AL" dirty="0"/>
          </a:p>
          <a:p>
            <a:pPr>
              <a:lnSpc>
                <a:spcPct val="150000"/>
              </a:lnSpc>
            </a:pPr>
            <a:r>
              <a:rPr lang="sq-AL" dirty="0"/>
              <a:t>	</a:t>
            </a:r>
            <a:endParaRPr lang="en-US" dirty="0"/>
          </a:p>
        </p:txBody>
      </p:sp>
      <p:pic>
        <p:nvPicPr>
          <p:cNvPr id="9"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1026" name="Picture 2" descr="C:\Users\Valbona\Desktop\New folder\24.jpg"/>
          <p:cNvPicPr>
            <a:picLocks noChangeAspect="1" noChangeArrowheads="1"/>
          </p:cNvPicPr>
          <p:nvPr/>
        </p:nvPicPr>
        <p:blipFill>
          <a:blip r:embed="rId5" cstate="print"/>
          <a:srcRect l="6242" t="12500" r="12606"/>
          <a:stretch>
            <a:fillRect/>
          </a:stretch>
        </p:blipFill>
        <p:spPr bwMode="auto">
          <a:xfrm>
            <a:off x="5943600" y="1524000"/>
            <a:ext cx="2514600" cy="1981200"/>
          </a:xfrm>
          <a:prstGeom prst="rect">
            <a:avLst/>
          </a:prstGeom>
          <a:noFill/>
        </p:spPr>
      </p:pic>
      <p:pic>
        <p:nvPicPr>
          <p:cNvPr id="1027" name="Picture 3" descr="C:\Users\Valbona\Desktop\New folder\20.jpg"/>
          <p:cNvPicPr>
            <a:picLocks noChangeAspect="1" noChangeArrowheads="1"/>
          </p:cNvPicPr>
          <p:nvPr/>
        </p:nvPicPr>
        <p:blipFill>
          <a:blip r:embed="rId6" cstate="print"/>
          <a:srcRect l="14545" t="7767" r="6909" b="14563"/>
          <a:stretch>
            <a:fillRect/>
          </a:stretch>
        </p:blipFill>
        <p:spPr bwMode="auto">
          <a:xfrm rot="10800000">
            <a:off x="5943600" y="3581400"/>
            <a:ext cx="2514600" cy="1828800"/>
          </a:xfrm>
          <a:prstGeom prst="rect">
            <a:avLst/>
          </a:prstGeom>
          <a:noFill/>
        </p:spPr>
      </p:pic>
      <p:sp>
        <p:nvSpPr>
          <p:cNvPr id="10" name="TextBox 9"/>
          <p:cNvSpPr txBox="1"/>
          <p:nvPr/>
        </p:nvSpPr>
        <p:spPr>
          <a:xfrm>
            <a:off x="1447800" y="1447800"/>
            <a:ext cx="4495800" cy="1142877"/>
          </a:xfrm>
          <a:prstGeom prst="rect">
            <a:avLst/>
          </a:prstGeom>
          <a:noFill/>
        </p:spPr>
        <p:txBody>
          <a:bodyPr wrap="square" rtlCol="0">
            <a:spAutoFit/>
          </a:bodyPr>
          <a:lstStyle/>
          <a:p>
            <a:pPr algn="ctr">
              <a:lnSpc>
                <a:spcPct val="150000"/>
              </a:lnSpc>
            </a:pPr>
            <a:r>
              <a:rPr lang="en-US" sz="2400" b="1" dirty="0" smtClean="0">
                <a:latin typeface="Arial Black" pitchFamily="34" charset="0"/>
              </a:rPr>
              <a:t>Place the number in the corresponding place!</a:t>
            </a:r>
            <a:endParaRPr lang="en-US" sz="2400" b="1" dirty="0">
              <a:latin typeface="Arial Black" pitchFamily="34" charset="0"/>
            </a:endParaRPr>
          </a:p>
        </p:txBody>
      </p:sp>
      <p:sp>
        <p:nvSpPr>
          <p:cNvPr id="11" name="TextBox 10"/>
          <p:cNvSpPr txBox="1"/>
          <p:nvPr/>
        </p:nvSpPr>
        <p:spPr>
          <a:xfrm>
            <a:off x="1219200" y="2819400"/>
            <a:ext cx="4648200" cy="3416320"/>
          </a:xfrm>
          <a:prstGeom prst="rect">
            <a:avLst/>
          </a:prstGeom>
          <a:noFill/>
        </p:spPr>
        <p:txBody>
          <a:bodyPr wrap="square" rtlCol="0">
            <a:spAutoFit/>
          </a:bodyPr>
          <a:lstStyle/>
          <a:p>
            <a:pPr algn="just">
              <a:lnSpc>
                <a:spcPct val="200000"/>
              </a:lnSpc>
            </a:pPr>
            <a:r>
              <a:rPr lang="en-US" b="1" dirty="0" smtClean="0">
                <a:latin typeface="Arial" pitchFamily="34" charset="0"/>
                <a:cs typeface="Arial" pitchFamily="34" charset="0"/>
              </a:rPr>
              <a:t>- Numbers </a:t>
            </a:r>
            <a:r>
              <a:rPr lang="en-US" b="1" dirty="0" smtClean="0">
                <a:latin typeface="Arial" pitchFamily="34" charset="0"/>
                <a:cs typeface="Arial" pitchFamily="34" charset="0"/>
              </a:rPr>
              <a:t>from one to six are marked on a sheet of paper. The numbers from one to six are also marked on the cardboard cups. Place the glass with the number on the corresponding number on the </a:t>
            </a:r>
            <a:r>
              <a:rPr lang="en-US" b="1" dirty="0" smtClean="0">
                <a:latin typeface="Arial" pitchFamily="34" charset="0"/>
                <a:cs typeface="Arial" pitchFamily="34" charset="0"/>
              </a:rPr>
              <a:t>sheet.</a:t>
            </a:r>
            <a:endParaRPr lang="en-US" b="1" dirty="0">
              <a:latin typeface="Arial" pitchFamily="34" charset="0"/>
              <a:cs typeface="Arial" pitchFamily="34" charset="0"/>
            </a:endParaRPr>
          </a:p>
        </p:txBody>
      </p:sp>
    </p:spTree>
  </p:cSld>
  <p:clrMapOvr>
    <a:masterClrMapping/>
  </p:clrMapOvr>
  <p:transition>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sp>
        <p:nvSpPr>
          <p:cNvPr id="5" name="TextBox 4"/>
          <p:cNvSpPr txBox="1"/>
          <p:nvPr/>
        </p:nvSpPr>
        <p:spPr>
          <a:xfrm>
            <a:off x="1447800" y="1447800"/>
            <a:ext cx="7467600" cy="646331"/>
          </a:xfrm>
          <a:prstGeom prst="rect">
            <a:avLst/>
          </a:prstGeom>
          <a:noFill/>
        </p:spPr>
        <p:txBody>
          <a:bodyPr wrap="square" rtlCol="0">
            <a:spAutoFit/>
          </a:bodyPr>
          <a:lstStyle/>
          <a:p>
            <a:endParaRPr lang="en-US" dirty="0"/>
          </a:p>
          <a:p>
            <a:endParaRPr lang="en-US" dirty="0"/>
          </a:p>
        </p:txBody>
      </p:sp>
      <p:pic>
        <p:nvPicPr>
          <p:cNvPr id="10"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2050" name="Picture 2" descr="C:\Users\Valbona\Desktop\New folder\26.jpg"/>
          <p:cNvPicPr>
            <a:picLocks noChangeAspect="1" noChangeArrowheads="1"/>
          </p:cNvPicPr>
          <p:nvPr/>
        </p:nvPicPr>
        <p:blipFill>
          <a:blip r:embed="rId5" cstate="print"/>
          <a:srcRect b="14078"/>
          <a:stretch>
            <a:fillRect/>
          </a:stretch>
        </p:blipFill>
        <p:spPr bwMode="auto">
          <a:xfrm rot="5400000">
            <a:off x="2487610" y="3913189"/>
            <a:ext cx="2189621" cy="2897642"/>
          </a:xfrm>
          <a:prstGeom prst="ellipse">
            <a:avLst/>
          </a:prstGeom>
          <a:ln>
            <a:noFill/>
          </a:ln>
          <a:effectLst>
            <a:softEdge rad="112500"/>
          </a:effectLst>
        </p:spPr>
      </p:pic>
      <p:pic>
        <p:nvPicPr>
          <p:cNvPr id="2051" name="Picture 3" descr="C:\Users\Valbona\Desktop\New folder\27.jpg"/>
          <p:cNvPicPr>
            <a:picLocks noChangeAspect="1" noChangeArrowheads="1"/>
          </p:cNvPicPr>
          <p:nvPr/>
        </p:nvPicPr>
        <p:blipFill>
          <a:blip r:embed="rId6" cstate="print"/>
          <a:srcRect l="15818" r="5636"/>
          <a:stretch>
            <a:fillRect/>
          </a:stretch>
        </p:blipFill>
        <p:spPr bwMode="auto">
          <a:xfrm>
            <a:off x="4953000" y="4343400"/>
            <a:ext cx="2895600" cy="2133600"/>
          </a:xfrm>
          <a:prstGeom prst="ellipse">
            <a:avLst/>
          </a:prstGeom>
          <a:ln>
            <a:noFill/>
          </a:ln>
          <a:effectLst>
            <a:softEdge rad="112500"/>
          </a:effectLst>
        </p:spPr>
      </p:pic>
      <p:sp>
        <p:nvSpPr>
          <p:cNvPr id="9" name="TextBox 8"/>
          <p:cNvSpPr txBox="1"/>
          <p:nvPr/>
        </p:nvSpPr>
        <p:spPr>
          <a:xfrm>
            <a:off x="2590800" y="1011321"/>
            <a:ext cx="4495800" cy="588879"/>
          </a:xfrm>
          <a:prstGeom prst="rect">
            <a:avLst/>
          </a:prstGeom>
          <a:noFill/>
        </p:spPr>
        <p:txBody>
          <a:bodyPr wrap="square" rtlCol="0">
            <a:spAutoFit/>
          </a:bodyPr>
          <a:lstStyle/>
          <a:p>
            <a:pPr algn="ctr">
              <a:lnSpc>
                <a:spcPct val="150000"/>
              </a:lnSpc>
            </a:pPr>
            <a:r>
              <a:rPr lang="en-US" sz="2400" b="1" dirty="0" smtClean="0">
                <a:latin typeface="Arial Black" pitchFamily="34" charset="0"/>
              </a:rPr>
              <a:t>Snowflakes</a:t>
            </a:r>
            <a:endParaRPr lang="en-US" sz="2400" b="1" dirty="0">
              <a:latin typeface="Arial Black" pitchFamily="34" charset="0"/>
            </a:endParaRPr>
          </a:p>
        </p:txBody>
      </p:sp>
      <p:sp>
        <p:nvSpPr>
          <p:cNvPr id="13" name="TextBox 12"/>
          <p:cNvSpPr txBox="1"/>
          <p:nvPr/>
        </p:nvSpPr>
        <p:spPr>
          <a:xfrm>
            <a:off x="1752600" y="1600200"/>
            <a:ext cx="7010400" cy="2862322"/>
          </a:xfrm>
          <a:prstGeom prst="rect">
            <a:avLst/>
          </a:prstGeom>
          <a:noFill/>
        </p:spPr>
        <p:txBody>
          <a:bodyPr wrap="square" rtlCol="0">
            <a:spAutoFit/>
          </a:bodyPr>
          <a:lstStyle/>
          <a:p>
            <a:pPr algn="just">
              <a:lnSpc>
                <a:spcPct val="200000"/>
              </a:lnSpc>
            </a:pPr>
            <a:r>
              <a:rPr lang="en-US" b="1" dirty="0" smtClean="0">
                <a:latin typeface="Arial" pitchFamily="34" charset="0"/>
                <a:cs typeface="Arial" pitchFamily="34" charset="0"/>
              </a:rPr>
              <a:t>- A </a:t>
            </a:r>
            <a:r>
              <a:rPr lang="en-US" b="1" dirty="0" smtClean="0">
                <a:latin typeface="Arial" pitchFamily="34" charset="0"/>
                <a:cs typeface="Arial" pitchFamily="34" charset="0"/>
              </a:rPr>
              <a:t>cardboard circle is divided into 8 parts, each part has snowflakes drawn on it. In the </a:t>
            </a:r>
            <a:r>
              <a:rPr lang="en-US" b="1" dirty="0" err="1" smtClean="0">
                <a:latin typeface="Arial" pitchFamily="34" charset="0"/>
                <a:cs typeface="Arial" pitchFamily="34" charset="0"/>
              </a:rPr>
              <a:t>clothspins</a:t>
            </a:r>
            <a:r>
              <a:rPr lang="en-US" b="1" dirty="0" smtClean="0">
                <a:latin typeface="Arial" pitchFamily="34" charset="0"/>
                <a:cs typeface="Arial" pitchFamily="34" charset="0"/>
              </a:rPr>
              <a:t>, there are small sheets on which snowflakes are also drawn. Place the </a:t>
            </a:r>
            <a:r>
              <a:rPr lang="en-US" b="1" dirty="0" err="1" smtClean="0">
                <a:latin typeface="Arial" pitchFamily="34" charset="0"/>
                <a:cs typeface="Arial" pitchFamily="34" charset="0"/>
              </a:rPr>
              <a:t>clothspins</a:t>
            </a:r>
            <a:r>
              <a:rPr lang="en-US" b="1" dirty="0" smtClean="0">
                <a:latin typeface="Arial" pitchFamily="34" charset="0"/>
                <a:cs typeface="Arial" pitchFamily="34" charset="0"/>
              </a:rPr>
              <a:t> corresponding to the snowflakes found in the circle according to the snowflakes found on the </a:t>
            </a:r>
            <a:r>
              <a:rPr lang="en-US" b="1" dirty="0" err="1" smtClean="0">
                <a:latin typeface="Arial" pitchFamily="34" charset="0"/>
                <a:cs typeface="Arial" pitchFamily="34" charset="0"/>
              </a:rPr>
              <a:t>clothspins</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sp>
        <p:nvSpPr>
          <p:cNvPr id="5" name="TextBox 4"/>
          <p:cNvSpPr txBox="1"/>
          <p:nvPr/>
        </p:nvSpPr>
        <p:spPr>
          <a:xfrm>
            <a:off x="1371600" y="1143000"/>
            <a:ext cx="7543800" cy="369332"/>
          </a:xfrm>
          <a:prstGeom prst="rect">
            <a:avLst/>
          </a:prstGeom>
          <a:noFill/>
        </p:spPr>
        <p:txBody>
          <a:bodyPr wrap="square" rtlCol="0">
            <a:spAutoFit/>
          </a:bodyPr>
          <a:lstStyle/>
          <a:p>
            <a:pPr algn="just"/>
            <a:r>
              <a:rPr lang="en-US" dirty="0"/>
              <a:t>	</a:t>
            </a:r>
          </a:p>
        </p:txBody>
      </p:sp>
      <p:pic>
        <p:nvPicPr>
          <p:cNvPr id="10"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3074" name="Picture 2" descr="C:\Users\Valbona\Desktop\New folder\11.jpg"/>
          <p:cNvPicPr>
            <a:picLocks noChangeAspect="1" noChangeArrowheads="1"/>
          </p:cNvPicPr>
          <p:nvPr/>
        </p:nvPicPr>
        <p:blipFill>
          <a:blip r:embed="rId5" cstate="print"/>
          <a:srcRect l="12467" t="31276" r="20208" b="35437"/>
          <a:stretch>
            <a:fillRect/>
          </a:stretch>
        </p:blipFill>
        <p:spPr bwMode="auto">
          <a:xfrm>
            <a:off x="1295400" y="5334000"/>
            <a:ext cx="4114800" cy="1524000"/>
          </a:xfrm>
          <a:prstGeom prst="rect">
            <a:avLst/>
          </a:prstGeom>
          <a:ln>
            <a:noFill/>
          </a:ln>
          <a:effectLst>
            <a:outerShdw blurRad="190500" algn="tl" rotWithShape="0">
              <a:srgbClr val="000000">
                <a:alpha val="70000"/>
              </a:srgbClr>
            </a:outerShdw>
          </a:effectLst>
        </p:spPr>
      </p:pic>
      <p:pic>
        <p:nvPicPr>
          <p:cNvPr id="3075" name="Picture 3" descr="C:\Users\Valbona\Desktop\New folder\13.jpg"/>
          <p:cNvPicPr>
            <a:picLocks noChangeAspect="1" noChangeArrowheads="1"/>
          </p:cNvPicPr>
          <p:nvPr/>
        </p:nvPicPr>
        <p:blipFill>
          <a:blip r:embed="rId6" cstate="print"/>
          <a:srcRect l="14818" t="25822" r="12777" b="30588"/>
          <a:stretch>
            <a:fillRect/>
          </a:stretch>
        </p:blipFill>
        <p:spPr bwMode="auto">
          <a:xfrm>
            <a:off x="1752600" y="3657600"/>
            <a:ext cx="3505200" cy="1580776"/>
          </a:xfrm>
          <a:prstGeom prst="rect">
            <a:avLst/>
          </a:prstGeom>
          <a:ln>
            <a:noFill/>
          </a:ln>
          <a:effectLst>
            <a:outerShdw blurRad="190500" algn="tl" rotWithShape="0">
              <a:srgbClr val="000000">
                <a:alpha val="70000"/>
              </a:srgbClr>
            </a:outerShdw>
          </a:effectLst>
        </p:spPr>
      </p:pic>
      <p:sp>
        <p:nvSpPr>
          <p:cNvPr id="9" name="TextBox 8"/>
          <p:cNvSpPr txBox="1"/>
          <p:nvPr/>
        </p:nvSpPr>
        <p:spPr>
          <a:xfrm>
            <a:off x="2590800" y="914400"/>
            <a:ext cx="4495800" cy="588879"/>
          </a:xfrm>
          <a:prstGeom prst="rect">
            <a:avLst/>
          </a:prstGeom>
          <a:noFill/>
        </p:spPr>
        <p:txBody>
          <a:bodyPr wrap="square" rtlCol="0">
            <a:spAutoFit/>
          </a:bodyPr>
          <a:lstStyle/>
          <a:p>
            <a:pPr algn="ctr">
              <a:lnSpc>
                <a:spcPct val="150000"/>
              </a:lnSpc>
            </a:pPr>
            <a:r>
              <a:rPr lang="en-US" sz="2400" b="1" dirty="0" smtClean="0">
                <a:latin typeface="Arial Black" pitchFamily="34" charset="0"/>
              </a:rPr>
              <a:t>Colored sticks</a:t>
            </a:r>
            <a:endParaRPr lang="en-US" sz="2400" b="1" dirty="0">
              <a:latin typeface="Arial Black" pitchFamily="34" charset="0"/>
            </a:endParaRPr>
          </a:p>
        </p:txBody>
      </p:sp>
      <p:sp>
        <p:nvSpPr>
          <p:cNvPr id="12" name="TextBox 11"/>
          <p:cNvSpPr txBox="1"/>
          <p:nvPr/>
        </p:nvSpPr>
        <p:spPr>
          <a:xfrm>
            <a:off x="914400" y="1425476"/>
            <a:ext cx="7848600" cy="2308324"/>
          </a:xfrm>
          <a:prstGeom prst="rect">
            <a:avLst/>
          </a:prstGeom>
          <a:noFill/>
        </p:spPr>
        <p:txBody>
          <a:bodyPr wrap="square" rtlCol="0">
            <a:spAutoFit/>
          </a:bodyPr>
          <a:lstStyle/>
          <a:p>
            <a:pPr algn="just">
              <a:lnSpc>
                <a:spcPct val="200000"/>
              </a:lnSpc>
              <a:buFontTx/>
              <a:buChar char="-"/>
            </a:pPr>
            <a:r>
              <a:rPr lang="en-US" b="1" dirty="0" smtClean="0">
                <a:latin typeface="Arial" pitchFamily="34" charset="0"/>
                <a:cs typeface="Arial" pitchFamily="34" charset="0"/>
              </a:rPr>
              <a:t> The </a:t>
            </a:r>
            <a:r>
              <a:rPr lang="en-US" b="1" dirty="0" smtClean="0">
                <a:latin typeface="Arial" pitchFamily="34" charset="0"/>
                <a:cs typeface="Arial" pitchFamily="34" charset="0"/>
              </a:rPr>
              <a:t>numbers from one to six are drawn on a cloth with pockets. And we also have some sticks with different colors. Count the sticks by color and according to the color, put in the pocket with the corresponding number how many sticks there are of that color</a:t>
            </a:r>
            <a:r>
              <a:rPr lang="en-US" b="1" dirty="0" smtClean="0">
                <a:latin typeface="Arial" pitchFamily="34" charset="0"/>
                <a:cs typeface="Arial" pitchFamily="34" charset="0"/>
              </a:rPr>
              <a:t>.</a:t>
            </a:r>
          </a:p>
        </p:txBody>
      </p:sp>
      <p:sp>
        <p:nvSpPr>
          <p:cNvPr id="13" name="TextBox 12"/>
          <p:cNvSpPr txBox="1"/>
          <p:nvPr/>
        </p:nvSpPr>
        <p:spPr>
          <a:xfrm>
            <a:off x="5562600" y="3733800"/>
            <a:ext cx="3581400" cy="2308324"/>
          </a:xfrm>
          <a:prstGeom prst="rect">
            <a:avLst/>
          </a:prstGeom>
          <a:noFill/>
        </p:spPr>
        <p:txBody>
          <a:bodyPr wrap="square" rtlCol="0">
            <a:spAutoFit/>
          </a:bodyPr>
          <a:lstStyle/>
          <a:p>
            <a:pPr algn="just">
              <a:lnSpc>
                <a:spcPct val="200000"/>
              </a:lnSpc>
            </a:pPr>
            <a:r>
              <a:rPr lang="en-US" b="1" dirty="0" smtClean="0">
                <a:latin typeface="Arial" pitchFamily="34" charset="0"/>
                <a:cs typeface="Arial" pitchFamily="34" charset="0"/>
              </a:rPr>
              <a:t>For example: There are 4 yellow sticks</a:t>
            </a:r>
            <a:r>
              <a:rPr lang="en-US" b="1" dirty="0" smtClean="0">
                <a:latin typeface="Arial" pitchFamily="34" charset="0"/>
                <a:cs typeface="Arial" pitchFamily="34" charset="0"/>
              </a:rPr>
              <a:t>, </a:t>
            </a:r>
            <a:r>
              <a:rPr lang="en-US" b="1" dirty="0" smtClean="0">
                <a:latin typeface="Arial" pitchFamily="34" charset="0"/>
                <a:cs typeface="Arial" pitchFamily="34" charset="0"/>
              </a:rPr>
              <a:t>counts them and puts them in the pocket with number four.</a:t>
            </a:r>
            <a:endParaRPr lang="en-US" b="1" dirty="0">
              <a:latin typeface="Arial" pitchFamily="34" charset="0"/>
              <a:cs typeface="Arial" pitchFamily="34" charset="0"/>
            </a:endParaRPr>
          </a:p>
        </p:txBody>
      </p:sp>
    </p:spTree>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pic>
        <p:nvPicPr>
          <p:cNvPr id="10"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4098" name="Picture 2" descr="C:\Users\Valbona\Desktop\New folder\14.jpg"/>
          <p:cNvPicPr>
            <a:picLocks noChangeAspect="1" noChangeArrowheads="1"/>
          </p:cNvPicPr>
          <p:nvPr/>
        </p:nvPicPr>
        <p:blipFill>
          <a:blip r:embed="rId5" cstate="print"/>
          <a:srcRect l="30032" r="22378"/>
          <a:stretch>
            <a:fillRect/>
          </a:stretch>
        </p:blipFill>
        <p:spPr bwMode="auto">
          <a:xfrm flipH="1" flipV="1">
            <a:off x="2971800" y="4267200"/>
            <a:ext cx="2209800" cy="2438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100" name="Picture 4" descr="C:\Users\Valbona\Desktop\New folder\1.jpg"/>
          <p:cNvPicPr>
            <a:picLocks noChangeAspect="1" noChangeArrowheads="1"/>
          </p:cNvPicPr>
          <p:nvPr/>
        </p:nvPicPr>
        <p:blipFill>
          <a:blip r:embed="rId6" cstate="print"/>
          <a:srcRect l="22444" r="10225"/>
          <a:stretch>
            <a:fillRect/>
          </a:stretch>
        </p:blipFill>
        <p:spPr bwMode="auto">
          <a:xfrm rot="10800000">
            <a:off x="5334001" y="4250266"/>
            <a:ext cx="2209800" cy="245533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TextBox 7"/>
          <p:cNvSpPr txBox="1"/>
          <p:nvPr/>
        </p:nvSpPr>
        <p:spPr>
          <a:xfrm>
            <a:off x="2438400" y="914400"/>
            <a:ext cx="5105400" cy="646331"/>
          </a:xfrm>
          <a:prstGeom prst="rect">
            <a:avLst/>
          </a:prstGeom>
          <a:noFill/>
        </p:spPr>
        <p:txBody>
          <a:bodyPr wrap="square" rtlCol="0">
            <a:spAutoFit/>
          </a:bodyPr>
          <a:lstStyle/>
          <a:p>
            <a:pPr algn="ctr">
              <a:lnSpc>
                <a:spcPct val="150000"/>
              </a:lnSpc>
            </a:pPr>
            <a:r>
              <a:rPr lang="en-US" sz="2400" b="1" dirty="0" smtClean="0">
                <a:latin typeface="Arial Black" pitchFamily="34" charset="0"/>
              </a:rPr>
              <a:t>How many leaves are there?</a:t>
            </a:r>
            <a:endParaRPr lang="en-US" sz="2400" b="1" dirty="0">
              <a:latin typeface="Arial Black" pitchFamily="34" charset="0"/>
            </a:endParaRPr>
          </a:p>
        </p:txBody>
      </p:sp>
      <p:sp>
        <p:nvSpPr>
          <p:cNvPr id="9" name="TextBox 8"/>
          <p:cNvSpPr txBox="1"/>
          <p:nvPr/>
        </p:nvSpPr>
        <p:spPr>
          <a:xfrm>
            <a:off x="914400" y="1425476"/>
            <a:ext cx="7848600" cy="560410"/>
          </a:xfrm>
          <a:prstGeom prst="rect">
            <a:avLst/>
          </a:prstGeom>
          <a:noFill/>
        </p:spPr>
        <p:txBody>
          <a:bodyPr wrap="square" rtlCol="0">
            <a:spAutoFit/>
          </a:bodyPr>
          <a:lstStyle/>
          <a:p>
            <a:pPr algn="just">
              <a:lnSpc>
                <a:spcPct val="200000"/>
              </a:lnSpc>
            </a:pPr>
            <a:endParaRPr lang="en-US" b="1" dirty="0" smtClean="0">
              <a:latin typeface="Arial" pitchFamily="34" charset="0"/>
              <a:cs typeface="Arial" pitchFamily="34" charset="0"/>
            </a:endParaRPr>
          </a:p>
        </p:txBody>
      </p:sp>
      <p:sp>
        <p:nvSpPr>
          <p:cNvPr id="11" name="TextBox 10"/>
          <p:cNvSpPr txBox="1"/>
          <p:nvPr/>
        </p:nvSpPr>
        <p:spPr>
          <a:xfrm>
            <a:off x="914400" y="1447800"/>
            <a:ext cx="7848600" cy="2862322"/>
          </a:xfrm>
          <a:prstGeom prst="rect">
            <a:avLst/>
          </a:prstGeom>
          <a:noFill/>
        </p:spPr>
        <p:txBody>
          <a:bodyPr wrap="square" rtlCol="0">
            <a:spAutoFit/>
          </a:bodyPr>
          <a:lstStyle/>
          <a:p>
            <a:pPr algn="just">
              <a:lnSpc>
                <a:spcPct val="200000"/>
              </a:lnSpc>
              <a:buFontTx/>
              <a:buChar char="-"/>
            </a:pPr>
            <a:r>
              <a:rPr lang="en-US" b="1" dirty="0" smtClean="0">
                <a:latin typeface="Arial" pitchFamily="34" charset="0"/>
                <a:cs typeface="Arial" pitchFamily="34" charset="0"/>
              </a:rPr>
              <a:t>There </a:t>
            </a:r>
            <a:r>
              <a:rPr lang="en-US" b="1" dirty="0" smtClean="0">
                <a:latin typeface="Arial" pitchFamily="34" charset="0"/>
                <a:cs typeface="Arial" pitchFamily="34" charset="0"/>
              </a:rPr>
              <a:t>are leaves drawn on the small sheets, and some numbers are written below them. Put the </a:t>
            </a:r>
            <a:r>
              <a:rPr lang="en-US" b="1" dirty="0" err="1" smtClean="0">
                <a:latin typeface="Arial" pitchFamily="34" charset="0"/>
                <a:cs typeface="Arial" pitchFamily="34" charset="0"/>
              </a:rPr>
              <a:t>clothspins</a:t>
            </a:r>
            <a:r>
              <a:rPr lang="en-US" b="1" dirty="0" smtClean="0">
                <a:latin typeface="Arial" pitchFamily="34" charset="0"/>
                <a:cs typeface="Arial" pitchFamily="34" charset="0"/>
              </a:rPr>
              <a:t> on the corresponding number according to the leaves on the sheets</a:t>
            </a:r>
            <a:r>
              <a:rPr lang="en-US" b="1" dirty="0" smtClean="0">
                <a:latin typeface="Arial" pitchFamily="34" charset="0"/>
                <a:cs typeface="Arial" pitchFamily="34" charset="0"/>
              </a:rPr>
              <a:t>.</a:t>
            </a:r>
          </a:p>
          <a:p>
            <a:pPr algn="just">
              <a:lnSpc>
                <a:spcPct val="200000"/>
              </a:lnSpc>
            </a:pPr>
            <a:r>
              <a:rPr lang="en-US" b="1" dirty="0" smtClean="0">
                <a:latin typeface="Arial" pitchFamily="34" charset="0"/>
                <a:cs typeface="Arial" pitchFamily="34" charset="0"/>
              </a:rPr>
              <a:t>For example: In the first sheet there are two leaves, and the </a:t>
            </a:r>
            <a:r>
              <a:rPr lang="en-US" b="1" dirty="0" err="1" smtClean="0">
                <a:latin typeface="Arial" pitchFamily="34" charset="0"/>
                <a:cs typeface="Arial" pitchFamily="34" charset="0"/>
              </a:rPr>
              <a:t>clothspin</a:t>
            </a:r>
            <a:r>
              <a:rPr lang="en-US" b="1" dirty="0" smtClean="0">
                <a:latin typeface="Arial" pitchFamily="34" charset="0"/>
                <a:cs typeface="Arial" pitchFamily="34" charset="0"/>
              </a:rPr>
              <a:t> should be placed to the number two.</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sp>
        <p:nvSpPr>
          <p:cNvPr id="5" name="TextBox 4"/>
          <p:cNvSpPr txBox="1"/>
          <p:nvPr/>
        </p:nvSpPr>
        <p:spPr>
          <a:xfrm>
            <a:off x="1295400" y="1219200"/>
            <a:ext cx="7620000" cy="923330"/>
          </a:xfrm>
          <a:prstGeom prst="rect">
            <a:avLst/>
          </a:prstGeom>
          <a:noFill/>
        </p:spPr>
        <p:txBody>
          <a:bodyPr wrap="square" rtlCol="0">
            <a:spAutoFit/>
          </a:bodyPr>
          <a:lstStyle/>
          <a:p>
            <a:pPr algn="just"/>
            <a:endParaRPr lang="sq-AL" dirty="0"/>
          </a:p>
          <a:p>
            <a:pPr algn="just"/>
            <a:endParaRPr lang="en-US" dirty="0"/>
          </a:p>
          <a:p>
            <a:endParaRPr lang="en-US" dirty="0"/>
          </a:p>
        </p:txBody>
      </p:sp>
      <p:pic>
        <p:nvPicPr>
          <p:cNvPr id="10"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5122" name="Picture 2" descr="C:\Users\Valbona\Desktop\New folder\4.jpg"/>
          <p:cNvPicPr>
            <a:picLocks noChangeAspect="1" noChangeArrowheads="1"/>
          </p:cNvPicPr>
          <p:nvPr/>
        </p:nvPicPr>
        <p:blipFill>
          <a:blip r:embed="rId5" cstate="print"/>
          <a:srcRect l="17273"/>
          <a:stretch>
            <a:fillRect/>
          </a:stretch>
        </p:blipFill>
        <p:spPr bwMode="auto">
          <a:xfrm rot="10800000">
            <a:off x="4768048" y="1600200"/>
            <a:ext cx="4375952" cy="3962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TextBox 7"/>
          <p:cNvSpPr txBox="1"/>
          <p:nvPr/>
        </p:nvSpPr>
        <p:spPr>
          <a:xfrm>
            <a:off x="0" y="1447800"/>
            <a:ext cx="5105400" cy="588879"/>
          </a:xfrm>
          <a:prstGeom prst="rect">
            <a:avLst/>
          </a:prstGeom>
          <a:noFill/>
        </p:spPr>
        <p:txBody>
          <a:bodyPr wrap="square" rtlCol="0">
            <a:spAutoFit/>
          </a:bodyPr>
          <a:lstStyle/>
          <a:p>
            <a:pPr algn="ctr">
              <a:lnSpc>
                <a:spcPct val="150000"/>
              </a:lnSpc>
            </a:pPr>
            <a:r>
              <a:rPr lang="en-US" sz="2400" b="1" dirty="0" smtClean="0">
                <a:latin typeface="Arial Black" pitchFamily="34" charset="0"/>
              </a:rPr>
              <a:t>Puzzles</a:t>
            </a:r>
            <a:endParaRPr lang="en-US" sz="2400" b="1" dirty="0">
              <a:latin typeface="Arial Black" pitchFamily="34" charset="0"/>
            </a:endParaRPr>
          </a:p>
        </p:txBody>
      </p:sp>
      <p:sp>
        <p:nvSpPr>
          <p:cNvPr id="9" name="TextBox 8"/>
          <p:cNvSpPr txBox="1"/>
          <p:nvPr/>
        </p:nvSpPr>
        <p:spPr>
          <a:xfrm>
            <a:off x="381000" y="2209800"/>
            <a:ext cx="4038600" cy="5078313"/>
          </a:xfrm>
          <a:prstGeom prst="rect">
            <a:avLst/>
          </a:prstGeom>
          <a:noFill/>
        </p:spPr>
        <p:txBody>
          <a:bodyPr wrap="square" rtlCol="0">
            <a:spAutoFit/>
          </a:bodyPr>
          <a:lstStyle/>
          <a:p>
            <a:pPr algn="just">
              <a:lnSpc>
                <a:spcPct val="200000"/>
              </a:lnSpc>
              <a:buFontTx/>
              <a:buChar char="-"/>
            </a:pPr>
            <a:r>
              <a:rPr lang="en-US" b="1" dirty="0" smtClean="0">
                <a:latin typeface="Arial" pitchFamily="34" charset="0"/>
                <a:cs typeface="Arial" pitchFamily="34" charset="0"/>
              </a:rPr>
              <a:t> In one part of the puzzle, </a:t>
            </a:r>
            <a:r>
              <a:rPr lang="en-US" b="1" dirty="0" smtClean="0">
                <a:latin typeface="Arial" pitchFamily="34" charset="0"/>
                <a:cs typeface="Arial" pitchFamily="34" charset="0"/>
              </a:rPr>
              <a:t>are drawn objects, </a:t>
            </a:r>
            <a:r>
              <a:rPr lang="en-US" b="1" dirty="0" smtClean="0">
                <a:latin typeface="Arial" pitchFamily="34" charset="0"/>
                <a:cs typeface="Arial" pitchFamily="34" charset="0"/>
              </a:rPr>
              <a:t>while in the other part, different numbers are written from 1 to 10. Combine the parts of the numbers with the number of the corresponding objects</a:t>
            </a:r>
            <a:r>
              <a:rPr lang="en-US" b="1" dirty="0" smtClean="0">
                <a:latin typeface="Arial" pitchFamily="34" charset="0"/>
                <a:cs typeface="Arial" pitchFamily="34" charset="0"/>
              </a:rPr>
              <a:t>.</a:t>
            </a:r>
          </a:p>
          <a:p>
            <a:pPr algn="just">
              <a:lnSpc>
                <a:spcPct val="200000"/>
              </a:lnSpc>
            </a:pPr>
            <a:r>
              <a:rPr lang="en-US" b="1" dirty="0" smtClean="0">
                <a:latin typeface="Arial" pitchFamily="34" charset="0"/>
                <a:cs typeface="Arial" pitchFamily="34" charset="0"/>
              </a:rPr>
              <a:t>For example: the number two should combine with two balls.</a:t>
            </a:r>
          </a:p>
          <a:p>
            <a:pPr algn="just">
              <a:lnSpc>
                <a:spcPct val="200000"/>
              </a:lnSpc>
              <a:buFontTx/>
              <a:buChar char="-"/>
            </a:pPr>
            <a:endParaRPr lang="en-US" b="1" dirty="0" smtClean="0">
              <a:latin typeface="Arial" pitchFamily="34" charset="0"/>
              <a:cs typeface="Arial" pitchFamily="34" charset="0"/>
            </a:endParaRPr>
          </a:p>
        </p:txBody>
      </p:sp>
    </p:spTree>
  </p:cSld>
  <p:clrMapOvr>
    <a:masterClrMapping/>
  </p:clrMapOvr>
  <p:transition>
    <p:cover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sp>
        <p:nvSpPr>
          <p:cNvPr id="5" name="TextBox 4"/>
          <p:cNvSpPr txBox="1"/>
          <p:nvPr/>
        </p:nvSpPr>
        <p:spPr>
          <a:xfrm>
            <a:off x="1447800" y="1371600"/>
            <a:ext cx="7696200" cy="830997"/>
          </a:xfrm>
          <a:prstGeom prst="rect">
            <a:avLst/>
          </a:prstGeom>
          <a:noFill/>
        </p:spPr>
        <p:txBody>
          <a:bodyPr wrap="square" rtlCol="0">
            <a:spAutoFit/>
          </a:bodyPr>
          <a:lstStyle/>
          <a:p>
            <a:pPr algn="just">
              <a:lnSpc>
                <a:spcPct val="150000"/>
              </a:lnSpc>
            </a:pPr>
            <a:endParaRPr lang="en-US" sz="2000" dirty="0"/>
          </a:p>
          <a:p>
            <a:endParaRPr lang="en-US" dirty="0"/>
          </a:p>
        </p:txBody>
      </p:sp>
      <p:pic>
        <p:nvPicPr>
          <p:cNvPr id="13"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6146" name="Picture 2" descr="C:\Users\Valbona\Desktop\New folder\28.jpg"/>
          <p:cNvPicPr>
            <a:picLocks noChangeAspect="1" noChangeArrowheads="1"/>
          </p:cNvPicPr>
          <p:nvPr/>
        </p:nvPicPr>
        <p:blipFill>
          <a:blip r:embed="rId5" cstate="print"/>
          <a:srcRect t="4458" b="3592"/>
          <a:stretch>
            <a:fillRect/>
          </a:stretch>
        </p:blipFill>
        <p:spPr bwMode="auto">
          <a:xfrm>
            <a:off x="4495800" y="1905000"/>
            <a:ext cx="4314527" cy="29718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8" name="TextBox 7"/>
          <p:cNvSpPr txBox="1"/>
          <p:nvPr/>
        </p:nvSpPr>
        <p:spPr>
          <a:xfrm>
            <a:off x="0" y="1295400"/>
            <a:ext cx="4495800" cy="1200329"/>
          </a:xfrm>
          <a:prstGeom prst="rect">
            <a:avLst/>
          </a:prstGeom>
          <a:noFill/>
        </p:spPr>
        <p:txBody>
          <a:bodyPr wrap="square" rtlCol="0">
            <a:spAutoFit/>
          </a:bodyPr>
          <a:lstStyle/>
          <a:p>
            <a:pPr algn="ctr">
              <a:lnSpc>
                <a:spcPct val="150000"/>
              </a:lnSpc>
            </a:pPr>
            <a:r>
              <a:rPr lang="en-US" sz="2400" b="1" dirty="0" smtClean="0">
                <a:latin typeface="Arial Black" pitchFamily="34" charset="0"/>
              </a:rPr>
              <a:t>Let's recycle bottle caps to learn to count!</a:t>
            </a:r>
            <a:endParaRPr lang="en-US" sz="2400" b="1" dirty="0">
              <a:latin typeface="Arial Black" pitchFamily="34" charset="0"/>
            </a:endParaRPr>
          </a:p>
        </p:txBody>
      </p:sp>
      <p:sp>
        <p:nvSpPr>
          <p:cNvPr id="9" name="TextBox 8"/>
          <p:cNvSpPr txBox="1"/>
          <p:nvPr/>
        </p:nvSpPr>
        <p:spPr>
          <a:xfrm>
            <a:off x="228600" y="2333685"/>
            <a:ext cx="4038600" cy="4524315"/>
          </a:xfrm>
          <a:prstGeom prst="rect">
            <a:avLst/>
          </a:prstGeom>
          <a:noFill/>
        </p:spPr>
        <p:txBody>
          <a:bodyPr wrap="square" rtlCol="0">
            <a:spAutoFit/>
          </a:bodyPr>
          <a:lstStyle/>
          <a:p>
            <a:pPr algn="just">
              <a:lnSpc>
                <a:spcPct val="200000"/>
              </a:lnSpc>
              <a:buFontTx/>
              <a:buChar char="-"/>
            </a:pPr>
            <a:r>
              <a:rPr lang="en-US" b="1" dirty="0" smtClean="0">
                <a:latin typeface="Arial" pitchFamily="34" charset="0"/>
                <a:cs typeface="Arial" pitchFamily="34" charset="0"/>
              </a:rPr>
              <a:t> Numbers </a:t>
            </a:r>
            <a:r>
              <a:rPr lang="en-US" b="1" dirty="0" smtClean="0">
                <a:latin typeface="Arial" pitchFamily="34" charset="0"/>
                <a:cs typeface="Arial" pitchFamily="34" charset="0"/>
              </a:rPr>
              <a:t>from 1 to 5 are written on a card. Bottle caps are attached to them according to the corresponding number. Put as many balls on the caps as there are bottle caps</a:t>
            </a:r>
            <a:r>
              <a:rPr lang="en-US" b="1" dirty="0" smtClean="0">
                <a:latin typeface="Arial" pitchFamily="34" charset="0"/>
                <a:cs typeface="Arial" pitchFamily="34" charset="0"/>
              </a:rPr>
              <a:t>. </a:t>
            </a:r>
            <a:endParaRPr lang="en-US" b="1" dirty="0" smtClean="0">
              <a:latin typeface="Arial" pitchFamily="34" charset="0"/>
              <a:cs typeface="Arial" pitchFamily="34" charset="0"/>
            </a:endParaRPr>
          </a:p>
          <a:p>
            <a:pPr algn="just">
              <a:lnSpc>
                <a:spcPct val="200000"/>
              </a:lnSpc>
            </a:pPr>
            <a:r>
              <a:rPr lang="en-US" b="1" dirty="0" smtClean="0">
                <a:latin typeface="Arial" pitchFamily="34" charset="0"/>
                <a:cs typeface="Arial" pitchFamily="34" charset="0"/>
              </a:rPr>
              <a:t>For example: one ball where there is one cap.</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pic>
        <p:nvPicPr>
          <p:cNvPr id="10"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7170" name="Picture 2" descr="C:\Users\Valbona\Desktop\New folder\25.jpg"/>
          <p:cNvPicPr>
            <a:picLocks noChangeAspect="1" noChangeArrowheads="1"/>
          </p:cNvPicPr>
          <p:nvPr/>
        </p:nvPicPr>
        <p:blipFill>
          <a:blip r:embed="rId5" cstate="print"/>
          <a:srcRect r="7818" b="6088"/>
          <a:stretch>
            <a:fillRect/>
          </a:stretch>
        </p:blipFill>
        <p:spPr bwMode="auto">
          <a:xfrm>
            <a:off x="5943600" y="1524000"/>
            <a:ext cx="2695576" cy="367343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extBox 6"/>
          <p:cNvSpPr txBox="1"/>
          <p:nvPr/>
        </p:nvSpPr>
        <p:spPr>
          <a:xfrm>
            <a:off x="457200" y="1371600"/>
            <a:ext cx="4495800" cy="646331"/>
          </a:xfrm>
          <a:prstGeom prst="rect">
            <a:avLst/>
          </a:prstGeom>
          <a:noFill/>
        </p:spPr>
        <p:txBody>
          <a:bodyPr wrap="square" rtlCol="0">
            <a:spAutoFit/>
          </a:bodyPr>
          <a:lstStyle/>
          <a:p>
            <a:pPr algn="ctr">
              <a:lnSpc>
                <a:spcPct val="150000"/>
              </a:lnSpc>
            </a:pPr>
            <a:r>
              <a:rPr lang="en-US" sz="2400" b="1" dirty="0" smtClean="0">
                <a:latin typeface="Arial Black" pitchFamily="34" charset="0"/>
              </a:rPr>
              <a:t>Tower with numbers!</a:t>
            </a:r>
            <a:endParaRPr lang="en-US" sz="2400" b="1" dirty="0">
              <a:latin typeface="Arial Black" pitchFamily="34" charset="0"/>
            </a:endParaRPr>
          </a:p>
        </p:txBody>
      </p:sp>
      <p:sp>
        <p:nvSpPr>
          <p:cNvPr id="9" name="TextBox 8"/>
          <p:cNvSpPr txBox="1"/>
          <p:nvPr/>
        </p:nvSpPr>
        <p:spPr>
          <a:xfrm>
            <a:off x="381000" y="2209800"/>
            <a:ext cx="4953000" cy="2862322"/>
          </a:xfrm>
          <a:prstGeom prst="rect">
            <a:avLst/>
          </a:prstGeom>
          <a:noFill/>
        </p:spPr>
        <p:txBody>
          <a:bodyPr wrap="square" rtlCol="0">
            <a:spAutoFit/>
          </a:bodyPr>
          <a:lstStyle/>
          <a:p>
            <a:pPr algn="just">
              <a:lnSpc>
                <a:spcPct val="200000"/>
              </a:lnSpc>
              <a:buFontTx/>
              <a:buChar char="-"/>
            </a:pPr>
            <a:r>
              <a:rPr lang="en-US" b="1" dirty="0" smtClean="0">
                <a:latin typeface="Arial" pitchFamily="34" charset="0"/>
                <a:cs typeface="Arial" pitchFamily="34" charset="0"/>
              </a:rPr>
              <a:t> C</a:t>
            </a:r>
            <a:r>
              <a:rPr lang="en-US" b="1" dirty="0" smtClean="0">
                <a:latin typeface="Arial" pitchFamily="34" charset="0"/>
                <a:cs typeface="Arial" pitchFamily="34" charset="0"/>
              </a:rPr>
              <a:t>ups </a:t>
            </a:r>
            <a:r>
              <a:rPr lang="en-US" b="1" dirty="0" smtClean="0">
                <a:latin typeface="Arial" pitchFamily="34" charset="0"/>
                <a:cs typeface="Arial" pitchFamily="34" charset="0"/>
              </a:rPr>
              <a:t>with numbers are drawn on the paper. We also have numbers written on the plastic cups. Build a tower with plastic cups according to the corresponding photo with plastic cups on the sheet.</a:t>
            </a:r>
            <a:endParaRPr lang="en-US" b="1" dirty="0" smtClean="0">
              <a:latin typeface="Arial" pitchFamily="34" charset="0"/>
              <a:cs typeface="Arial" pitchFamily="34" charset="0"/>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271</TotalTime>
  <Words>475</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Valbona</cp:lastModifiedBy>
  <cp:revision>19</cp:revision>
  <dcterms:created xsi:type="dcterms:W3CDTF">2021-12-02T04:18:04Z</dcterms:created>
  <dcterms:modified xsi:type="dcterms:W3CDTF">2022-11-20T17:32:22Z</dcterms:modified>
</cp:coreProperties>
</file>