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0" r:id="rId16"/>
    <p:sldId id="271" r:id="rId17"/>
    <p:sldId id="272" r:id="rId18"/>
    <p:sldId id="277" r:id="rId19"/>
    <p:sldId id="278" r:id="rId20"/>
    <p:sldId id="279" r:id="rId21"/>
    <p:sldId id="280" r:id="rId22"/>
    <p:sldId id="281" r:id="rId23"/>
    <p:sldId id="282" r:id="rId24"/>
    <p:sldId id="291" r:id="rId25"/>
    <p:sldId id="283" r:id="rId26"/>
    <p:sldId id="284" r:id="rId27"/>
    <p:sldId id="285" r:id="rId28"/>
    <p:sldId id="286" r:id="rId29"/>
    <p:sldId id="287" r:id="rId30"/>
    <p:sldId id="293" r:id="rId31"/>
    <p:sldId id="288" r:id="rId32"/>
    <p:sldId id="289" r:id="rId33"/>
    <p:sldId id="290" r:id="rId34"/>
    <p:sldId id="292" r:id="rId35"/>
    <p:sldId id="27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0F2AE0-372D-470B-86AD-E9AF39DF70D9}" type="datetimeFigureOut">
              <a:rPr lang="en-US" smtClean="0"/>
              <a:pPr/>
              <a:t>11/20/2022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F5933-4D4A-4A53-8393-AD7580C31F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7F5933-4D4A-4A53-8393-AD7580C31FBD}"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AD69F1F-DD0A-4255-AE65-584201D0E164}" type="datetimeFigureOut">
              <a:rPr lang="en-US" smtClean="0"/>
              <a:pPr/>
              <a:t>11/20/2022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AB0B6B1-489B-4DC6-9F89-266712D1992A}" type="slidenum">
              <a:rPr lang="en-US" smtClean="0"/>
              <a:pPr/>
              <a:t>‹#›</a:t>
            </a:fld>
            <a:endParaRPr lang="en-US"/>
          </a:p>
        </p:txBody>
      </p:sp>
    </p:spTree>
  </p:cSld>
  <p:clrMapOvr>
    <a:masterClrMapping/>
  </p:clrMapOvr>
  <p:transition>
    <p:cu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D69F1F-DD0A-4255-AE65-584201D0E164}"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0B6B1-489B-4DC6-9F89-266712D1992A}" type="slidenum">
              <a:rPr lang="en-US" smtClean="0"/>
              <a:pPr/>
              <a:t>‹#›</a:t>
            </a:fld>
            <a:endParaRPr lang="en-US"/>
          </a:p>
        </p:txBody>
      </p:sp>
    </p:spTree>
  </p:cSld>
  <p:clrMapOvr>
    <a:masterClrMapping/>
  </p:clrMapOvr>
  <p:transition>
    <p:cu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D69F1F-DD0A-4255-AE65-584201D0E164}"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0B6B1-489B-4DC6-9F89-266712D1992A}" type="slidenum">
              <a:rPr lang="en-US" smtClean="0"/>
              <a:pPr/>
              <a:t>‹#›</a:t>
            </a:fld>
            <a:endParaRPr lang="en-US"/>
          </a:p>
        </p:txBody>
      </p:sp>
    </p:spTree>
  </p:cSld>
  <p:clrMapOvr>
    <a:masterClrMapping/>
  </p:clrMapOvr>
  <p:transition>
    <p:cu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AD69F1F-DD0A-4255-AE65-584201D0E164}" type="datetimeFigureOut">
              <a:rPr lang="en-US" smtClean="0"/>
              <a:pPr/>
              <a:t>11/20/2022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AB0B6B1-489B-4DC6-9F89-266712D1992A}" type="slidenum">
              <a:rPr lang="en-US" smtClean="0"/>
              <a:pPr/>
              <a:t>‹#›</a:t>
            </a:fld>
            <a:endParaRPr lang="en-US"/>
          </a:p>
        </p:txBody>
      </p:sp>
    </p:spTree>
  </p:cSld>
  <p:clrMapOvr>
    <a:masterClrMapping/>
  </p:clrMapOvr>
  <p:transition>
    <p:cu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AD69F1F-DD0A-4255-AE65-584201D0E164}" type="datetimeFigureOut">
              <a:rPr lang="en-US" smtClean="0"/>
              <a:pPr/>
              <a:t>11/20/2022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AB0B6B1-489B-4DC6-9F89-266712D1992A}"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u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AD69F1F-DD0A-4255-AE65-584201D0E164}" type="datetimeFigureOut">
              <a:rPr lang="en-US" smtClean="0"/>
              <a:pPr/>
              <a:t>11/20/2022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AB0B6B1-489B-4DC6-9F89-266712D1992A}" type="slidenum">
              <a:rPr lang="en-US" smtClean="0"/>
              <a:pPr/>
              <a:t>‹#›</a:t>
            </a:fld>
            <a:endParaRPr lang="en-US"/>
          </a:p>
        </p:txBody>
      </p:sp>
    </p:spTree>
  </p:cSld>
  <p:clrMapOvr>
    <a:masterClrMapping/>
  </p:clrMapOvr>
  <p:transition>
    <p:cu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AD69F1F-DD0A-4255-AE65-584201D0E164}"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AB0B6B1-489B-4DC6-9F89-266712D1992A}"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cu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AD69F1F-DD0A-4255-AE65-584201D0E164}" type="datetimeFigureOut">
              <a:rPr lang="en-US" smtClean="0"/>
              <a:pPr/>
              <a:t>11/20/2022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0B6B1-489B-4DC6-9F89-266712D1992A}" type="slidenum">
              <a:rPr lang="en-US" smtClean="0"/>
              <a:pPr/>
              <a:t>‹#›</a:t>
            </a:fld>
            <a:endParaRPr lang="en-US"/>
          </a:p>
        </p:txBody>
      </p:sp>
    </p:spTree>
  </p:cSld>
  <p:clrMapOvr>
    <a:masterClrMapping/>
  </p:clrMapOvr>
  <p:transition>
    <p:cu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D69F1F-DD0A-4255-AE65-584201D0E164}" type="datetimeFigureOut">
              <a:rPr lang="en-US" smtClean="0"/>
              <a:pPr/>
              <a:t>11/20/2022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0B6B1-489B-4DC6-9F89-266712D1992A}" type="slidenum">
              <a:rPr lang="en-US" smtClean="0"/>
              <a:pPr/>
              <a:t>‹#›</a:t>
            </a:fld>
            <a:endParaRPr lang="en-US"/>
          </a:p>
        </p:txBody>
      </p:sp>
    </p:spTree>
  </p:cSld>
  <p:clrMapOvr>
    <a:masterClrMapping/>
  </p:clrMapOvr>
  <p:transition>
    <p:cu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AD69F1F-DD0A-4255-AE65-584201D0E164}" type="datetimeFigureOut">
              <a:rPr lang="en-US" smtClean="0"/>
              <a:pPr/>
              <a:t>11/20/2022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0B6B1-489B-4DC6-9F89-266712D1992A}" type="slidenum">
              <a:rPr lang="en-US" smtClean="0"/>
              <a:pPr/>
              <a:t>‹#›</a:t>
            </a:fld>
            <a:endParaRPr lang="en-US"/>
          </a:p>
        </p:txBody>
      </p:sp>
    </p:spTree>
  </p:cSld>
  <p:clrMapOvr>
    <a:masterClrMapping/>
  </p:clrMapOvr>
  <p:transition>
    <p:cu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AD69F1F-DD0A-4255-AE65-584201D0E164}"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AB0B6B1-489B-4DC6-9F89-266712D1992A}"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cu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AD69F1F-DD0A-4255-AE65-584201D0E164}" type="datetimeFigureOut">
              <a:rPr lang="en-US" smtClean="0"/>
              <a:pPr/>
              <a:t>11/20/2022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AB0B6B1-489B-4DC6-9F89-266712D1992A}"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cut/>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png"/><Relationship Id="rId7"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5.png"/><Relationship Id="rId7" Type="http://schemas.openxmlformats.org/officeDocument/2006/relationships/image" Target="../media/image4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3.png"/><Relationship Id="rId9"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png"/><Relationship Id="rId7" Type="http://schemas.openxmlformats.org/officeDocument/2006/relationships/image" Target="../media/image54.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3.png"/><Relationship Id="rId9"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0.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png"/><Relationship Id="rId7" Type="http://schemas.openxmlformats.org/officeDocument/2006/relationships/image" Target="../media/image6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0.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1.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4.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5.png"/><Relationship Id="rId7" Type="http://schemas.openxmlformats.org/officeDocument/2006/relationships/image" Target="../media/image8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6.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6" name="Picture 2" descr="C:\Users\Albana\Desktop\179402509_511252230238155_3297998313077233054_n-removebg-preview.png"/>
          <p:cNvPicPr>
            <a:picLocks noChangeAspect="1" noChangeArrowheads="1"/>
          </p:cNvPicPr>
          <p:nvPr/>
        </p:nvPicPr>
        <p:blipFill>
          <a:blip r:embed="rId2" cstate="print"/>
          <a:srcRect t="14562" b="10017"/>
          <a:stretch>
            <a:fillRect/>
          </a:stretch>
        </p:blipFill>
        <p:spPr bwMode="auto">
          <a:xfrm>
            <a:off x="2895600" y="1447800"/>
            <a:ext cx="4000500" cy="4267200"/>
          </a:xfrm>
          <a:prstGeom prst="rect">
            <a:avLst/>
          </a:prstGeom>
          <a:noFill/>
        </p:spPr>
      </p:pic>
      <p:pic>
        <p:nvPicPr>
          <p:cNvPr id="1028" name="Picture 4" descr="C:\Users\Albana\Desktop\copy_954139847.png"/>
          <p:cNvPicPr>
            <a:picLocks noChangeAspect="1" noChangeArrowheads="1"/>
          </p:cNvPicPr>
          <p:nvPr/>
        </p:nvPicPr>
        <p:blipFill>
          <a:blip r:embed="rId3"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4" cstate="print"/>
          <a:srcRect/>
          <a:stretch>
            <a:fillRect/>
          </a:stretch>
        </p:blipFill>
        <p:spPr bwMode="auto">
          <a:xfrm>
            <a:off x="7696200" y="228600"/>
            <a:ext cx="1172391" cy="914400"/>
          </a:xfrm>
          <a:prstGeom prst="rect">
            <a:avLst/>
          </a:prstGeom>
          <a:noFill/>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981200" y="1447800"/>
            <a:ext cx="7162800" cy="507831"/>
          </a:xfrm>
          <a:prstGeom prst="rect">
            <a:avLst/>
          </a:prstGeom>
          <a:noFill/>
        </p:spPr>
        <p:txBody>
          <a:bodyPr wrap="square" rtlCol="0">
            <a:spAutoFit/>
          </a:bodyPr>
          <a:lstStyle/>
          <a:p>
            <a:pPr algn="just">
              <a:lnSpc>
                <a:spcPct val="150000"/>
              </a:lnSpc>
            </a:pPr>
            <a:r>
              <a:rPr lang="en-US" dirty="0"/>
              <a:t> </a:t>
            </a:r>
          </a:p>
        </p:txBody>
      </p:sp>
      <p:pic>
        <p:nvPicPr>
          <p:cNvPr id="9"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457200" y="1066800"/>
            <a:ext cx="3505200" cy="954107"/>
          </a:xfrm>
          <a:prstGeom prst="rect">
            <a:avLst/>
          </a:prstGeom>
          <a:noFill/>
        </p:spPr>
        <p:txBody>
          <a:bodyPr wrap="square" rtlCol="0">
            <a:spAutoFit/>
          </a:bodyPr>
          <a:lstStyle/>
          <a:p>
            <a:pPr algn="ctr"/>
            <a:r>
              <a:rPr lang="en-US" sz="2800" dirty="0" smtClean="0">
                <a:latin typeface="Arial Black" pitchFamily="34" charset="0"/>
              </a:rPr>
              <a:t>Color matching with drop</a:t>
            </a:r>
            <a:endParaRPr lang="en-US" sz="2800" dirty="0">
              <a:latin typeface="Arial Black" pitchFamily="34" charset="0"/>
            </a:endParaRPr>
          </a:p>
        </p:txBody>
      </p:sp>
      <p:sp>
        <p:nvSpPr>
          <p:cNvPr id="8" name="TextBox 7"/>
          <p:cNvSpPr txBox="1"/>
          <p:nvPr/>
        </p:nvSpPr>
        <p:spPr>
          <a:xfrm>
            <a:off x="152400" y="1752600"/>
            <a:ext cx="4343400" cy="3970318"/>
          </a:xfrm>
          <a:prstGeom prst="rect">
            <a:avLst/>
          </a:prstGeom>
          <a:noFill/>
        </p:spPr>
        <p:txBody>
          <a:bodyPr wrap="square" rtlCol="0">
            <a:spAutoFit/>
          </a:bodyPr>
          <a:lstStyle/>
          <a:p>
            <a:pPr algn="just">
              <a:lnSpc>
                <a:spcPct val="200000"/>
              </a:lnSpc>
            </a:pPr>
            <a:r>
              <a:rPr lang="en-US" b="1" dirty="0" smtClean="0">
                <a:latin typeface="Arial" pitchFamily="34" charset="0"/>
                <a:cs typeface="Arial" pitchFamily="34" charset="0"/>
              </a:rPr>
              <a:t>- Jars with colored water in them, pictures of jars with colored lids on oiled paper and droppers are placed on the table. The child is expected to match the water taken from the jar to the dropper with the same color jar in the picture. </a:t>
            </a:r>
            <a:endParaRPr lang="en-US" b="1" dirty="0">
              <a:latin typeface="Arial" pitchFamily="34" charset="0"/>
              <a:cs typeface="Arial" pitchFamily="34" charset="0"/>
            </a:endParaRPr>
          </a:p>
        </p:txBody>
      </p:sp>
      <p:pic>
        <p:nvPicPr>
          <p:cNvPr id="8194" name="Picture 2" descr="C:\Users\Valbona\Desktop\Valbona\316608827_519601060190325_9082041734724801209_n.jpg"/>
          <p:cNvPicPr>
            <a:picLocks noChangeAspect="1" noChangeArrowheads="1"/>
          </p:cNvPicPr>
          <p:nvPr/>
        </p:nvPicPr>
        <p:blipFill>
          <a:blip r:embed="rId5" cstate="print"/>
          <a:srcRect/>
          <a:stretch>
            <a:fillRect/>
          </a:stretch>
        </p:blipFill>
        <p:spPr bwMode="auto">
          <a:xfrm>
            <a:off x="5410200" y="1524000"/>
            <a:ext cx="2743200" cy="2051039"/>
          </a:xfrm>
          <a:prstGeom prst="rect">
            <a:avLst/>
          </a:prstGeom>
          <a:ln>
            <a:noFill/>
          </a:ln>
          <a:effectLst>
            <a:softEdge rad="112500"/>
          </a:effectLst>
        </p:spPr>
      </p:pic>
      <p:pic>
        <p:nvPicPr>
          <p:cNvPr id="8195" name="Picture 3" descr="C:\Users\Valbona\Desktop\Valbona\316691853_1468420290236485_5832817450930315019_n.jpg"/>
          <p:cNvPicPr>
            <a:picLocks noChangeAspect="1" noChangeArrowheads="1"/>
          </p:cNvPicPr>
          <p:nvPr/>
        </p:nvPicPr>
        <p:blipFill>
          <a:blip r:embed="rId6" cstate="print"/>
          <a:srcRect/>
          <a:stretch>
            <a:fillRect/>
          </a:stretch>
        </p:blipFill>
        <p:spPr bwMode="auto">
          <a:xfrm>
            <a:off x="7095109" y="3733800"/>
            <a:ext cx="2048891" cy="2743200"/>
          </a:xfrm>
          <a:prstGeom prst="rect">
            <a:avLst/>
          </a:prstGeom>
          <a:ln>
            <a:noFill/>
          </a:ln>
          <a:effectLst>
            <a:softEdge rad="112500"/>
          </a:effectLst>
        </p:spPr>
      </p:pic>
      <p:pic>
        <p:nvPicPr>
          <p:cNvPr id="8198" name="Picture 6" descr="C:\Users\Valbona\Desktop\Valbona\316406576_856669879115195_4002615846421515551_n.jpg"/>
          <p:cNvPicPr>
            <a:picLocks noChangeAspect="1" noChangeArrowheads="1"/>
          </p:cNvPicPr>
          <p:nvPr/>
        </p:nvPicPr>
        <p:blipFill>
          <a:blip r:embed="rId7" cstate="print"/>
          <a:srcRect/>
          <a:stretch>
            <a:fillRect/>
          </a:stretch>
        </p:blipFill>
        <p:spPr bwMode="auto">
          <a:xfrm>
            <a:off x="4876800" y="3733800"/>
            <a:ext cx="2048891" cy="2743200"/>
          </a:xfrm>
          <a:prstGeom prst="rect">
            <a:avLst/>
          </a:prstGeom>
          <a:ln>
            <a:noFill/>
          </a:ln>
          <a:effectLst>
            <a:softEdge rad="112500"/>
          </a:effectLst>
        </p:spPr>
      </p:pic>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447800" y="1295400"/>
            <a:ext cx="7467600" cy="784830"/>
          </a:xfrm>
          <a:prstGeom prst="rect">
            <a:avLst/>
          </a:prstGeom>
          <a:noFill/>
        </p:spPr>
        <p:txBody>
          <a:bodyPr wrap="square" rtlCol="0">
            <a:spAutoFit/>
          </a:bodyPr>
          <a:lstStyle/>
          <a:p>
            <a:pPr algn="just">
              <a:lnSpc>
                <a:spcPct val="150000"/>
              </a:lnSpc>
            </a:pPr>
            <a:endParaRPr lang="en-US" dirty="0"/>
          </a:p>
          <a:p>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457200" y="1600200"/>
            <a:ext cx="3505200" cy="523220"/>
          </a:xfrm>
          <a:prstGeom prst="rect">
            <a:avLst/>
          </a:prstGeom>
          <a:noFill/>
        </p:spPr>
        <p:txBody>
          <a:bodyPr wrap="square" rtlCol="0">
            <a:spAutoFit/>
          </a:bodyPr>
          <a:lstStyle/>
          <a:p>
            <a:pPr algn="ctr"/>
            <a:r>
              <a:rPr lang="en-US" sz="2800" dirty="0" smtClean="0">
                <a:latin typeface="Arial Black" pitchFamily="34" charset="0"/>
              </a:rPr>
              <a:t>Sense balloons</a:t>
            </a:r>
            <a:endParaRPr lang="en-US" sz="2800" dirty="0">
              <a:latin typeface="Arial Black" pitchFamily="34" charset="0"/>
            </a:endParaRPr>
          </a:p>
        </p:txBody>
      </p:sp>
      <p:sp>
        <p:nvSpPr>
          <p:cNvPr id="8" name="TextBox 7"/>
          <p:cNvSpPr txBox="1"/>
          <p:nvPr/>
        </p:nvSpPr>
        <p:spPr>
          <a:xfrm>
            <a:off x="0" y="2438400"/>
            <a:ext cx="4343400" cy="2308324"/>
          </a:xfrm>
          <a:prstGeom prst="rect">
            <a:avLst/>
          </a:prstGeom>
          <a:noFill/>
        </p:spPr>
        <p:txBody>
          <a:bodyPr wrap="square" rtlCol="0">
            <a:spAutoFit/>
          </a:bodyPr>
          <a:lstStyle/>
          <a:p>
            <a:pPr algn="just">
              <a:lnSpc>
                <a:spcPct val="200000"/>
              </a:lnSpc>
            </a:pPr>
            <a:r>
              <a:rPr lang="en-US" b="1" dirty="0" smtClean="0">
                <a:latin typeface="Arial" pitchFamily="34" charset="0"/>
                <a:cs typeface="Arial" pitchFamily="34" charset="0"/>
              </a:rPr>
              <a:t>-  Balloons and different sensory are placed in front of the children. They are expected to fill these materials in balloons and they will find what is.</a:t>
            </a:r>
            <a:endParaRPr lang="en-US" b="1" dirty="0">
              <a:latin typeface="Arial" pitchFamily="34" charset="0"/>
              <a:cs typeface="Arial" pitchFamily="34" charset="0"/>
            </a:endParaRPr>
          </a:p>
        </p:txBody>
      </p:sp>
      <p:pic>
        <p:nvPicPr>
          <p:cNvPr id="9218" name="Picture 2" descr="C:\Users\Valbona\Desktop\Valbona\316539998_536147684686267_6413007982962107017_n.jpg"/>
          <p:cNvPicPr>
            <a:picLocks noChangeAspect="1" noChangeArrowheads="1"/>
          </p:cNvPicPr>
          <p:nvPr/>
        </p:nvPicPr>
        <p:blipFill>
          <a:blip r:embed="rId5" cstate="print"/>
          <a:srcRect/>
          <a:stretch>
            <a:fillRect/>
          </a:stretch>
        </p:blipFill>
        <p:spPr bwMode="auto">
          <a:xfrm>
            <a:off x="4876800" y="1295400"/>
            <a:ext cx="2048891" cy="274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219" name="Picture 3" descr="C:\Users\Valbona\Desktop\Valbona\316554815_670239921307702_6629974327760902648_n.jpg"/>
          <p:cNvPicPr>
            <a:picLocks noChangeAspect="1" noChangeArrowheads="1"/>
          </p:cNvPicPr>
          <p:nvPr/>
        </p:nvPicPr>
        <p:blipFill>
          <a:blip r:embed="rId6" cstate="print"/>
          <a:srcRect/>
          <a:stretch>
            <a:fillRect/>
          </a:stretch>
        </p:blipFill>
        <p:spPr bwMode="auto">
          <a:xfrm>
            <a:off x="7095109" y="2743200"/>
            <a:ext cx="2048891" cy="274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220" name="Picture 4" descr="C:\Users\Valbona\Desktop\Valbona\316436280_1099454580770312_6206368581475693978_n.jpg"/>
          <p:cNvPicPr>
            <a:picLocks noChangeAspect="1" noChangeArrowheads="1"/>
          </p:cNvPicPr>
          <p:nvPr/>
        </p:nvPicPr>
        <p:blipFill>
          <a:blip r:embed="rId7" cstate="print"/>
          <a:srcRect/>
          <a:stretch>
            <a:fillRect/>
          </a:stretch>
        </p:blipFill>
        <p:spPr bwMode="auto">
          <a:xfrm>
            <a:off x="4876800" y="4114800"/>
            <a:ext cx="2048891" cy="274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pic>
        <p:nvPicPr>
          <p:cNvPr id="9"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6" name="TextBox 5"/>
          <p:cNvSpPr txBox="1"/>
          <p:nvPr/>
        </p:nvSpPr>
        <p:spPr>
          <a:xfrm>
            <a:off x="457200" y="1600200"/>
            <a:ext cx="3505200" cy="523220"/>
          </a:xfrm>
          <a:prstGeom prst="rect">
            <a:avLst/>
          </a:prstGeom>
          <a:noFill/>
        </p:spPr>
        <p:txBody>
          <a:bodyPr wrap="square" rtlCol="0">
            <a:spAutoFit/>
          </a:bodyPr>
          <a:lstStyle/>
          <a:p>
            <a:pPr algn="ctr"/>
            <a:r>
              <a:rPr lang="en-US" sz="2800" dirty="0" smtClean="0">
                <a:latin typeface="Arial Black" pitchFamily="34" charset="0"/>
              </a:rPr>
              <a:t>Cover matching</a:t>
            </a:r>
            <a:endParaRPr lang="en-US" sz="2800" dirty="0">
              <a:latin typeface="Arial Black" pitchFamily="34" charset="0"/>
            </a:endParaRPr>
          </a:p>
        </p:txBody>
      </p:sp>
      <p:sp>
        <p:nvSpPr>
          <p:cNvPr id="8" name="TextBox 7"/>
          <p:cNvSpPr txBox="1"/>
          <p:nvPr/>
        </p:nvSpPr>
        <p:spPr>
          <a:xfrm>
            <a:off x="152400" y="2438400"/>
            <a:ext cx="4343400" cy="2308324"/>
          </a:xfrm>
          <a:prstGeom prst="rect">
            <a:avLst/>
          </a:prstGeom>
          <a:noFill/>
        </p:spPr>
        <p:txBody>
          <a:bodyPr wrap="square" rtlCol="0">
            <a:spAutoFit/>
          </a:bodyPr>
          <a:lstStyle/>
          <a:p>
            <a:pPr algn="just">
              <a:lnSpc>
                <a:spcPct val="200000"/>
              </a:lnSpc>
            </a:pPr>
            <a:r>
              <a:rPr lang="en-US" b="1" dirty="0" smtClean="0">
                <a:latin typeface="Arial" pitchFamily="34" charset="0"/>
                <a:cs typeface="Arial" pitchFamily="34" charset="0"/>
              </a:rPr>
              <a:t>- Circles are drawn on the cardboard in the size of the covers in different sizes. The child is expected to place the covers on the cardboard correctly.</a:t>
            </a:r>
            <a:endParaRPr lang="en-US" b="1" dirty="0">
              <a:latin typeface="Arial" pitchFamily="34" charset="0"/>
              <a:cs typeface="Arial" pitchFamily="34" charset="0"/>
            </a:endParaRPr>
          </a:p>
        </p:txBody>
      </p:sp>
      <p:pic>
        <p:nvPicPr>
          <p:cNvPr id="11266" name="Picture 2" descr="C:\Users\Valbona\Desktop\Irena\316492877_862584585089971_3092221346204743619_n.jpg"/>
          <p:cNvPicPr>
            <a:picLocks noChangeAspect="1" noChangeArrowheads="1"/>
          </p:cNvPicPr>
          <p:nvPr/>
        </p:nvPicPr>
        <p:blipFill>
          <a:blip r:embed="rId5" cstate="print"/>
          <a:srcRect/>
          <a:stretch>
            <a:fillRect/>
          </a:stretch>
        </p:blipFill>
        <p:spPr bwMode="auto">
          <a:xfrm rot="16200000">
            <a:off x="5487914" y="836686"/>
            <a:ext cx="2743200" cy="3660628"/>
          </a:xfrm>
          <a:prstGeom prst="ellipse">
            <a:avLst/>
          </a:prstGeom>
          <a:ln>
            <a:noFill/>
          </a:ln>
          <a:effectLst>
            <a:softEdge rad="112500"/>
          </a:effectLst>
        </p:spPr>
      </p:pic>
      <p:pic>
        <p:nvPicPr>
          <p:cNvPr id="11267" name="Picture 3" descr="C:\Users\Valbona\Desktop\Irena\316487723_670724151240543_3748850273993944230_n.jpg"/>
          <p:cNvPicPr>
            <a:picLocks noChangeAspect="1" noChangeArrowheads="1"/>
          </p:cNvPicPr>
          <p:nvPr/>
        </p:nvPicPr>
        <p:blipFill>
          <a:blip r:embed="rId6" cstate="print"/>
          <a:srcRect/>
          <a:stretch>
            <a:fillRect/>
          </a:stretch>
        </p:blipFill>
        <p:spPr bwMode="auto">
          <a:xfrm>
            <a:off x="4648200" y="4799323"/>
            <a:ext cx="2743200" cy="2058677"/>
          </a:xfrm>
          <a:prstGeom prst="ellipse">
            <a:avLst/>
          </a:prstGeom>
          <a:ln>
            <a:noFill/>
          </a:ln>
          <a:effectLst>
            <a:softEdge rad="112500"/>
          </a:effectLst>
        </p:spPr>
      </p:pic>
      <p:pic>
        <p:nvPicPr>
          <p:cNvPr id="11268" name="Picture 4" descr="C:\Users\Valbona\Desktop\Irena\316099504_616657453540966_74911796042971704_n.jpg"/>
          <p:cNvPicPr>
            <a:picLocks noChangeAspect="1" noChangeArrowheads="1"/>
          </p:cNvPicPr>
          <p:nvPr/>
        </p:nvPicPr>
        <p:blipFill>
          <a:blip r:embed="rId7" cstate="print"/>
          <a:srcRect/>
          <a:stretch>
            <a:fillRect/>
          </a:stretch>
        </p:blipFill>
        <p:spPr bwMode="auto">
          <a:xfrm>
            <a:off x="1295400" y="4799323"/>
            <a:ext cx="2743200" cy="2058677"/>
          </a:xfrm>
          <a:prstGeom prst="ellipse">
            <a:avLst/>
          </a:prstGeom>
          <a:ln>
            <a:noFill/>
          </a:ln>
          <a:effectLst>
            <a:softEdge rad="112500"/>
          </a:effec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6" name="TextBox 5"/>
          <p:cNvSpPr txBox="1"/>
          <p:nvPr/>
        </p:nvSpPr>
        <p:spPr>
          <a:xfrm>
            <a:off x="1524000" y="2514600"/>
            <a:ext cx="5943600" cy="2862322"/>
          </a:xfrm>
          <a:prstGeom prst="rect">
            <a:avLst/>
          </a:prstGeom>
          <a:noFill/>
        </p:spPr>
        <p:txBody>
          <a:bodyPr wrap="square" rtlCol="0">
            <a:spAutoFit/>
          </a:bodyPr>
          <a:lstStyle/>
          <a:p>
            <a:pPr algn="ctr">
              <a:lnSpc>
                <a:spcPct val="150000"/>
              </a:lnSpc>
            </a:pPr>
            <a:r>
              <a:rPr lang="en-US" sz="3000" dirty="0" smtClean="0">
                <a:latin typeface="Arial Black" pitchFamily="34" charset="0"/>
              </a:rPr>
              <a:t>The activities of the Slovenian team that have been applied in our kindergarten</a:t>
            </a:r>
            <a:endParaRPr lang="en-US" sz="3000" dirty="0">
              <a:latin typeface="Arial Black" pitchFamily="34" charset="0"/>
            </a:endParaRP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pic>
        <p:nvPicPr>
          <p:cNvPr id="10"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6" name="TextBox 5"/>
          <p:cNvSpPr txBox="1"/>
          <p:nvPr/>
        </p:nvSpPr>
        <p:spPr>
          <a:xfrm>
            <a:off x="2362200" y="1447800"/>
            <a:ext cx="3505200" cy="523220"/>
          </a:xfrm>
          <a:prstGeom prst="rect">
            <a:avLst/>
          </a:prstGeom>
          <a:noFill/>
        </p:spPr>
        <p:txBody>
          <a:bodyPr wrap="square" rtlCol="0">
            <a:spAutoFit/>
          </a:bodyPr>
          <a:lstStyle/>
          <a:p>
            <a:pPr algn="ctr"/>
            <a:r>
              <a:rPr lang="en-US" sz="2800" dirty="0" smtClean="0">
                <a:latin typeface="Arial Black" pitchFamily="34" charset="0"/>
              </a:rPr>
              <a:t>The work mat</a:t>
            </a:r>
            <a:endParaRPr lang="en-US" sz="2800" dirty="0">
              <a:latin typeface="Arial Black" pitchFamily="34" charset="0"/>
            </a:endParaRPr>
          </a:p>
        </p:txBody>
      </p:sp>
      <p:sp>
        <p:nvSpPr>
          <p:cNvPr id="7" name="TextBox 6"/>
          <p:cNvSpPr txBox="1"/>
          <p:nvPr/>
        </p:nvSpPr>
        <p:spPr>
          <a:xfrm>
            <a:off x="381000" y="2133600"/>
            <a:ext cx="8153400" cy="1114408"/>
          </a:xfrm>
          <a:prstGeom prst="rect">
            <a:avLst/>
          </a:prstGeom>
          <a:noFill/>
        </p:spPr>
        <p:txBody>
          <a:bodyPr wrap="square" rtlCol="0">
            <a:spAutoFit/>
          </a:bodyPr>
          <a:lstStyle/>
          <a:p>
            <a:pPr algn="ctr">
              <a:lnSpc>
                <a:spcPct val="200000"/>
              </a:lnSpc>
            </a:pPr>
            <a:r>
              <a:rPr lang="en-US" b="1" dirty="0" smtClean="0">
                <a:latin typeface="Arial" pitchFamily="34" charset="0"/>
                <a:cs typeface="Arial" pitchFamily="34" charset="0"/>
              </a:rPr>
              <a:t>-  Activities  which are more comfortable to done on the floor, and for these we use a work rug/mat.</a:t>
            </a:r>
            <a:endParaRPr lang="en-US" b="1" dirty="0">
              <a:latin typeface="Arial" pitchFamily="34" charset="0"/>
              <a:cs typeface="Arial" pitchFamily="34" charset="0"/>
            </a:endParaRPr>
          </a:p>
        </p:txBody>
      </p:sp>
      <p:pic>
        <p:nvPicPr>
          <p:cNvPr id="10242" name="Picture 2" descr="C:\Users\Valbona\Desktop\Valbona\316710138_690662865697532_8675142817407688038_n.jpg"/>
          <p:cNvPicPr>
            <a:picLocks noChangeAspect="1" noChangeArrowheads="1"/>
          </p:cNvPicPr>
          <p:nvPr/>
        </p:nvPicPr>
        <p:blipFill>
          <a:blip r:embed="rId5" cstate="print"/>
          <a:srcRect/>
          <a:stretch>
            <a:fillRect/>
          </a:stretch>
        </p:blipFill>
        <p:spPr bwMode="auto">
          <a:xfrm>
            <a:off x="1447800" y="3429000"/>
            <a:ext cx="2048891"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43" name="Picture 3" descr="C:\Users\Valbona\Desktop\Valbona\316430164_809944436730412_9737201922423802_n.jpg"/>
          <p:cNvPicPr>
            <a:picLocks noChangeAspect="1" noChangeArrowheads="1"/>
          </p:cNvPicPr>
          <p:nvPr/>
        </p:nvPicPr>
        <p:blipFill>
          <a:blip r:embed="rId6" cstate="print"/>
          <a:srcRect/>
          <a:stretch>
            <a:fillRect/>
          </a:stretch>
        </p:blipFill>
        <p:spPr bwMode="auto">
          <a:xfrm>
            <a:off x="3657600" y="3429000"/>
            <a:ext cx="2048891"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44" name="Picture 4" descr="C:\Users\Valbona\Desktop\Valbona\316304458_1322731705219739_7013483249060488634_n.jpg"/>
          <p:cNvPicPr>
            <a:picLocks noChangeAspect="1" noChangeArrowheads="1"/>
          </p:cNvPicPr>
          <p:nvPr/>
        </p:nvPicPr>
        <p:blipFill>
          <a:blip r:embed="rId7" cstate="print"/>
          <a:srcRect/>
          <a:stretch>
            <a:fillRect/>
          </a:stretch>
        </p:blipFill>
        <p:spPr bwMode="auto">
          <a:xfrm>
            <a:off x="5867400" y="3429000"/>
            <a:ext cx="2048891"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cut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pic>
        <p:nvPicPr>
          <p:cNvPr id="9"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6" name="TextBox 5"/>
          <p:cNvSpPr txBox="1"/>
          <p:nvPr/>
        </p:nvSpPr>
        <p:spPr>
          <a:xfrm>
            <a:off x="0" y="1371600"/>
            <a:ext cx="3505200" cy="954107"/>
          </a:xfrm>
          <a:prstGeom prst="rect">
            <a:avLst/>
          </a:prstGeom>
          <a:noFill/>
        </p:spPr>
        <p:txBody>
          <a:bodyPr wrap="square" rtlCol="0">
            <a:spAutoFit/>
          </a:bodyPr>
          <a:lstStyle/>
          <a:p>
            <a:pPr algn="ctr"/>
            <a:r>
              <a:rPr lang="en-US" sz="2800" dirty="0" smtClean="0">
                <a:latin typeface="Arial Black" pitchFamily="34" charset="0"/>
              </a:rPr>
              <a:t>Transmission </a:t>
            </a:r>
            <a:r>
              <a:rPr lang="en-US" sz="2800" dirty="0" err="1" smtClean="0">
                <a:latin typeface="Arial Black" pitchFamily="34" charset="0"/>
              </a:rPr>
              <a:t>prenasanje</a:t>
            </a:r>
            <a:endParaRPr lang="en-US" sz="2800" dirty="0">
              <a:latin typeface="Arial Black" pitchFamily="34" charset="0"/>
            </a:endParaRPr>
          </a:p>
        </p:txBody>
      </p:sp>
      <p:sp>
        <p:nvSpPr>
          <p:cNvPr id="7" name="TextBox 6"/>
          <p:cNvSpPr txBox="1"/>
          <p:nvPr/>
        </p:nvSpPr>
        <p:spPr>
          <a:xfrm>
            <a:off x="152400" y="2286000"/>
            <a:ext cx="4343400" cy="3416320"/>
          </a:xfrm>
          <a:prstGeom prst="rect">
            <a:avLst/>
          </a:prstGeom>
          <a:noFill/>
        </p:spPr>
        <p:txBody>
          <a:bodyPr wrap="square" rtlCol="0">
            <a:spAutoFit/>
          </a:bodyPr>
          <a:lstStyle/>
          <a:p>
            <a:pPr algn="just">
              <a:lnSpc>
                <a:spcPct val="200000"/>
              </a:lnSpc>
            </a:pPr>
            <a:r>
              <a:rPr lang="en-US" b="1" dirty="0" smtClean="0">
                <a:latin typeface="Arial" pitchFamily="34" charset="0"/>
                <a:cs typeface="Arial" pitchFamily="34" charset="0"/>
              </a:rPr>
              <a:t>- Chair</a:t>
            </a:r>
          </a:p>
          <a:p>
            <a:pPr algn="just">
              <a:lnSpc>
                <a:spcPct val="200000"/>
              </a:lnSpc>
            </a:pPr>
            <a:r>
              <a:rPr lang="en-US" b="1" dirty="0" smtClean="0">
                <a:latin typeface="Arial" pitchFamily="34" charset="0"/>
                <a:cs typeface="Arial" pitchFamily="34" charset="0"/>
              </a:rPr>
              <a:t>- Mug filled with water</a:t>
            </a:r>
          </a:p>
          <a:p>
            <a:pPr algn="just">
              <a:lnSpc>
                <a:spcPct val="200000"/>
              </a:lnSpc>
            </a:pPr>
            <a:r>
              <a:rPr lang="en-US" b="1" dirty="0" smtClean="0">
                <a:latin typeface="Arial" pitchFamily="34" charset="0"/>
                <a:cs typeface="Arial" pitchFamily="34" charset="0"/>
              </a:rPr>
              <a:t>- Pot with pedestal</a:t>
            </a:r>
          </a:p>
          <a:p>
            <a:pPr algn="just">
              <a:lnSpc>
                <a:spcPct val="200000"/>
              </a:lnSpc>
            </a:pPr>
            <a:r>
              <a:rPr lang="en-US" b="1" dirty="0" smtClean="0">
                <a:latin typeface="Arial" pitchFamily="34" charset="0"/>
                <a:cs typeface="Arial" pitchFamily="34" charset="0"/>
              </a:rPr>
              <a:t>- Tray with glasses, fruit basket, box, bell or candle</a:t>
            </a:r>
          </a:p>
          <a:p>
            <a:pPr algn="just">
              <a:lnSpc>
                <a:spcPct val="200000"/>
              </a:lnSpc>
            </a:pPr>
            <a:r>
              <a:rPr lang="en-US" b="1" dirty="0" smtClean="0">
                <a:latin typeface="Arial" pitchFamily="34" charset="0"/>
                <a:cs typeface="Arial" pitchFamily="34" charset="0"/>
              </a:rPr>
              <a:t>- Table</a:t>
            </a:r>
            <a:endParaRPr lang="en-US" b="1" dirty="0">
              <a:latin typeface="Arial" pitchFamily="34" charset="0"/>
              <a:cs typeface="Arial" pitchFamily="34" charset="0"/>
            </a:endParaRPr>
          </a:p>
        </p:txBody>
      </p:sp>
      <p:pic>
        <p:nvPicPr>
          <p:cNvPr id="12290" name="Picture 2" descr="C:\Users\Valbona\Desktop\Irena\316183208_508347128017613_1253012628850808923_n.jpg"/>
          <p:cNvPicPr>
            <a:picLocks noChangeAspect="1" noChangeArrowheads="1"/>
          </p:cNvPicPr>
          <p:nvPr/>
        </p:nvPicPr>
        <p:blipFill>
          <a:blip r:embed="rId5" cstate="print"/>
          <a:srcRect/>
          <a:stretch>
            <a:fillRect/>
          </a:stretch>
        </p:blipFill>
        <p:spPr bwMode="auto">
          <a:xfrm>
            <a:off x="4495800" y="1524000"/>
            <a:ext cx="2055698" cy="2743200"/>
          </a:xfrm>
          <a:prstGeom prst="rect">
            <a:avLst/>
          </a:prstGeom>
          <a:noFill/>
        </p:spPr>
      </p:pic>
      <p:pic>
        <p:nvPicPr>
          <p:cNvPr id="12291" name="Picture 3" descr="C:\Users\Valbona\Desktop\Irena\316359408_1594934980946426_7445678265066729463_n.jpg"/>
          <p:cNvPicPr>
            <a:picLocks noChangeAspect="1" noChangeArrowheads="1"/>
          </p:cNvPicPr>
          <p:nvPr/>
        </p:nvPicPr>
        <p:blipFill>
          <a:blip r:embed="rId6" cstate="print"/>
          <a:srcRect/>
          <a:stretch>
            <a:fillRect/>
          </a:stretch>
        </p:blipFill>
        <p:spPr bwMode="auto">
          <a:xfrm>
            <a:off x="5029200" y="4495800"/>
            <a:ext cx="2743200" cy="2058677"/>
          </a:xfrm>
          <a:prstGeom prst="rect">
            <a:avLst/>
          </a:prstGeom>
          <a:noFill/>
        </p:spPr>
      </p:pic>
      <p:pic>
        <p:nvPicPr>
          <p:cNvPr id="12292" name="Picture 4" descr="C:\Users\Valbona\Desktop\Irena\316492877_1221357618452810_7744020148774427383_n.jpg"/>
          <p:cNvPicPr>
            <a:picLocks noChangeAspect="1" noChangeArrowheads="1"/>
          </p:cNvPicPr>
          <p:nvPr/>
        </p:nvPicPr>
        <p:blipFill>
          <a:blip r:embed="rId7" cstate="print"/>
          <a:srcRect/>
          <a:stretch>
            <a:fillRect/>
          </a:stretch>
        </p:blipFill>
        <p:spPr bwMode="auto">
          <a:xfrm>
            <a:off x="6705600" y="1524000"/>
            <a:ext cx="2055698" cy="2743200"/>
          </a:xfrm>
          <a:prstGeom prst="rect">
            <a:avLst/>
          </a:prstGeom>
          <a:noFill/>
        </p:spPr>
      </p:pic>
    </p:spTree>
  </p:cSld>
  <p:clrMapOvr>
    <a:masterClrMapping/>
  </p:clrMapOvr>
  <p:transition>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3"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4" cstate="print"/>
          <a:srcRect/>
          <a:stretch>
            <a:fillRect/>
          </a:stretch>
        </p:blipFill>
        <p:spPr bwMode="auto">
          <a:xfrm>
            <a:off x="7696200" y="228600"/>
            <a:ext cx="1172391" cy="914400"/>
          </a:xfrm>
          <a:prstGeom prst="rect">
            <a:avLst/>
          </a:prstGeom>
          <a:noFill/>
        </p:spPr>
      </p:pic>
      <p:pic>
        <p:nvPicPr>
          <p:cNvPr id="9" name="Picture 2" descr="C:\Users\Albana\Desktop\179402509_511252230238155_3297998313077233054_n-removebg-preview.png"/>
          <p:cNvPicPr>
            <a:picLocks noChangeAspect="1" noChangeArrowheads="1"/>
          </p:cNvPicPr>
          <p:nvPr/>
        </p:nvPicPr>
        <p:blipFill>
          <a:blip r:embed="rId5" cstate="print"/>
          <a:srcRect t="14562" b="18553"/>
          <a:stretch>
            <a:fillRect/>
          </a:stretch>
        </p:blipFill>
        <p:spPr bwMode="auto">
          <a:xfrm>
            <a:off x="0" y="5562600"/>
            <a:ext cx="1369423" cy="1295400"/>
          </a:xfrm>
          <a:prstGeom prst="rect">
            <a:avLst/>
          </a:prstGeom>
          <a:noFill/>
        </p:spPr>
      </p:pic>
      <p:sp>
        <p:nvSpPr>
          <p:cNvPr id="6" name="TextBox 5"/>
          <p:cNvSpPr txBox="1"/>
          <p:nvPr/>
        </p:nvSpPr>
        <p:spPr>
          <a:xfrm>
            <a:off x="2743200" y="1066800"/>
            <a:ext cx="3505200" cy="523220"/>
          </a:xfrm>
          <a:prstGeom prst="rect">
            <a:avLst/>
          </a:prstGeom>
          <a:noFill/>
        </p:spPr>
        <p:txBody>
          <a:bodyPr wrap="square" rtlCol="0">
            <a:spAutoFit/>
          </a:bodyPr>
          <a:lstStyle/>
          <a:p>
            <a:pPr algn="ctr"/>
            <a:r>
              <a:rPr lang="en-US" sz="2800" dirty="0" smtClean="0">
                <a:latin typeface="Arial Black" pitchFamily="34" charset="0"/>
              </a:rPr>
              <a:t>Sorting</a:t>
            </a:r>
            <a:endParaRPr lang="en-US" sz="2800" dirty="0">
              <a:latin typeface="Arial Black" pitchFamily="34" charset="0"/>
            </a:endParaRPr>
          </a:p>
        </p:txBody>
      </p:sp>
      <p:sp>
        <p:nvSpPr>
          <p:cNvPr id="7" name="TextBox 6"/>
          <p:cNvSpPr txBox="1"/>
          <p:nvPr/>
        </p:nvSpPr>
        <p:spPr>
          <a:xfrm>
            <a:off x="381000" y="1447800"/>
            <a:ext cx="8153400" cy="1114408"/>
          </a:xfrm>
          <a:prstGeom prst="rect">
            <a:avLst/>
          </a:prstGeom>
          <a:noFill/>
        </p:spPr>
        <p:txBody>
          <a:bodyPr wrap="square" rtlCol="0">
            <a:spAutoFit/>
          </a:bodyPr>
          <a:lstStyle/>
          <a:p>
            <a:pPr algn="ctr">
              <a:lnSpc>
                <a:spcPct val="200000"/>
              </a:lnSpc>
              <a:buFontTx/>
              <a:buChar char="-"/>
            </a:pPr>
            <a:r>
              <a:rPr lang="en-US" b="1" dirty="0" smtClean="0">
                <a:latin typeface="Arial" pitchFamily="34" charset="0"/>
                <a:cs typeface="Arial" pitchFamily="34" charset="0"/>
              </a:rPr>
              <a:t>Separation of solids with tweezers.</a:t>
            </a:r>
          </a:p>
          <a:p>
            <a:pPr algn="ctr">
              <a:lnSpc>
                <a:spcPct val="200000"/>
              </a:lnSpc>
              <a:buFontTx/>
              <a:buChar char="-"/>
            </a:pPr>
            <a:r>
              <a:rPr lang="en-US" b="1" dirty="0" smtClean="0">
                <a:latin typeface="Arial" pitchFamily="34" charset="0"/>
                <a:cs typeface="Arial" pitchFamily="34" charset="0"/>
              </a:rPr>
              <a:t> </a:t>
            </a:r>
            <a:r>
              <a:rPr lang="en-US" b="1" dirty="0" smtClean="0">
                <a:latin typeface="Arial" pitchFamily="34" charset="0"/>
                <a:cs typeface="Arial" pitchFamily="34" charset="0"/>
              </a:rPr>
              <a:t>Screening and separation of the two substances.</a:t>
            </a:r>
            <a:endParaRPr lang="en-US" b="1" dirty="0">
              <a:latin typeface="Arial" pitchFamily="34" charset="0"/>
              <a:cs typeface="Arial" pitchFamily="34" charset="0"/>
            </a:endParaRPr>
          </a:p>
        </p:txBody>
      </p:sp>
      <p:pic>
        <p:nvPicPr>
          <p:cNvPr id="1026" name="Picture 2" descr="C:\Users\Valbona\Desktop\Merita\316140924_826743588380391_6018457948483267506_n.jpg"/>
          <p:cNvPicPr>
            <a:picLocks noChangeAspect="1" noChangeArrowheads="1"/>
          </p:cNvPicPr>
          <p:nvPr/>
        </p:nvPicPr>
        <p:blipFill>
          <a:blip r:embed="rId6" cstate="print"/>
          <a:srcRect/>
          <a:stretch>
            <a:fillRect/>
          </a:stretch>
        </p:blipFill>
        <p:spPr bwMode="auto">
          <a:xfrm>
            <a:off x="1371600" y="2895600"/>
            <a:ext cx="2055698" cy="2743200"/>
          </a:xfrm>
          <a:prstGeom prst="rect">
            <a:avLst/>
          </a:prstGeom>
          <a:ln>
            <a:noFill/>
          </a:ln>
          <a:effectLst>
            <a:softEdge rad="112500"/>
          </a:effectLst>
        </p:spPr>
      </p:pic>
      <p:pic>
        <p:nvPicPr>
          <p:cNvPr id="1027" name="Picture 3" descr="C:\Users\Valbona\Desktop\Merita\316172731_697133182011204_8520851654638336974_n.jpg"/>
          <p:cNvPicPr>
            <a:picLocks noChangeAspect="1" noChangeArrowheads="1"/>
          </p:cNvPicPr>
          <p:nvPr/>
        </p:nvPicPr>
        <p:blipFill>
          <a:blip r:embed="rId7" cstate="print"/>
          <a:srcRect/>
          <a:stretch>
            <a:fillRect/>
          </a:stretch>
        </p:blipFill>
        <p:spPr bwMode="auto">
          <a:xfrm>
            <a:off x="5943600" y="2667000"/>
            <a:ext cx="2743200" cy="2058677"/>
          </a:xfrm>
          <a:prstGeom prst="rect">
            <a:avLst/>
          </a:prstGeom>
          <a:ln>
            <a:noFill/>
          </a:ln>
          <a:effectLst>
            <a:softEdge rad="112500"/>
          </a:effectLst>
        </p:spPr>
      </p:pic>
      <p:pic>
        <p:nvPicPr>
          <p:cNvPr id="2" name="Picture 4" descr="C:\Users\Valbona\Desktop\Merita\316183219_1288175485353009_1234504386925799038_n.jpg"/>
          <p:cNvPicPr>
            <a:picLocks noChangeAspect="1" noChangeArrowheads="1"/>
          </p:cNvPicPr>
          <p:nvPr/>
        </p:nvPicPr>
        <p:blipFill>
          <a:blip r:embed="rId8" cstate="print"/>
          <a:srcRect/>
          <a:stretch>
            <a:fillRect/>
          </a:stretch>
        </p:blipFill>
        <p:spPr bwMode="auto">
          <a:xfrm>
            <a:off x="3657600" y="2971800"/>
            <a:ext cx="2055698" cy="2743200"/>
          </a:xfrm>
          <a:prstGeom prst="rect">
            <a:avLst/>
          </a:prstGeom>
          <a:ln>
            <a:noFill/>
          </a:ln>
          <a:effectLst>
            <a:softEdge rad="112500"/>
          </a:effectLst>
        </p:spPr>
      </p:pic>
      <p:pic>
        <p:nvPicPr>
          <p:cNvPr id="3" name="Picture 5" descr="C:\Users\Valbona\Desktop\Merita\316370043_1256762254888929_6326745889442347547_n.jpg"/>
          <p:cNvPicPr>
            <a:picLocks noChangeAspect="1" noChangeArrowheads="1"/>
          </p:cNvPicPr>
          <p:nvPr/>
        </p:nvPicPr>
        <p:blipFill>
          <a:blip r:embed="rId9" cstate="print"/>
          <a:srcRect/>
          <a:stretch>
            <a:fillRect/>
          </a:stretch>
        </p:blipFill>
        <p:spPr bwMode="auto">
          <a:xfrm>
            <a:off x="5943600" y="4799323"/>
            <a:ext cx="2743200" cy="2058677"/>
          </a:xfrm>
          <a:prstGeom prst="rect">
            <a:avLst/>
          </a:prstGeom>
          <a:ln>
            <a:noFill/>
          </a:ln>
          <a:effectLst>
            <a:softEdge rad="112500"/>
          </a:effectLst>
        </p:spPr>
      </p:pic>
    </p:spTree>
  </p:cSld>
  <p:clrMapOvr>
    <a:masterClrMapping/>
  </p:clrMapOvr>
  <p:transition>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2590800" y="1295400"/>
            <a:ext cx="4191000" cy="523220"/>
          </a:xfrm>
          <a:prstGeom prst="rect">
            <a:avLst/>
          </a:prstGeom>
          <a:noFill/>
        </p:spPr>
        <p:txBody>
          <a:bodyPr wrap="square" rtlCol="0">
            <a:spAutoFit/>
          </a:bodyPr>
          <a:lstStyle/>
          <a:p>
            <a:pPr algn="ctr"/>
            <a:r>
              <a:rPr lang="en-US" sz="2800" dirty="0" smtClean="0">
                <a:latin typeface="Arial Black" pitchFamily="34" charset="0"/>
              </a:rPr>
              <a:t>Grating dry bread</a:t>
            </a:r>
            <a:endParaRPr lang="en-US" sz="2800" dirty="0">
              <a:latin typeface="Arial Black" pitchFamily="34" charset="0"/>
            </a:endParaRPr>
          </a:p>
        </p:txBody>
      </p:sp>
      <p:pic>
        <p:nvPicPr>
          <p:cNvPr id="2050" name="Picture 2" descr="C:\Users\Valbona\Desktop\Irena\315962569_1302389187193549_3443774321438987103_n.jpg"/>
          <p:cNvPicPr>
            <a:picLocks noChangeAspect="1" noChangeArrowheads="1"/>
          </p:cNvPicPr>
          <p:nvPr/>
        </p:nvPicPr>
        <p:blipFill>
          <a:blip r:embed="rId5" cstate="print"/>
          <a:srcRect/>
          <a:stretch>
            <a:fillRect/>
          </a:stretch>
        </p:blipFill>
        <p:spPr bwMode="auto">
          <a:xfrm>
            <a:off x="381000" y="2286000"/>
            <a:ext cx="2819400" cy="2058677"/>
          </a:xfrm>
          <a:prstGeom prst="rect">
            <a:avLst/>
          </a:prstGeom>
          <a:noFill/>
        </p:spPr>
      </p:pic>
      <p:pic>
        <p:nvPicPr>
          <p:cNvPr id="2051" name="Picture 3" descr="C:\Users\Valbona\Desktop\Irena\316135929_536596937976317_6126944246079171588_n.jpg"/>
          <p:cNvPicPr>
            <a:picLocks noChangeAspect="1" noChangeArrowheads="1"/>
          </p:cNvPicPr>
          <p:nvPr/>
        </p:nvPicPr>
        <p:blipFill>
          <a:blip r:embed="rId6" cstate="print"/>
          <a:srcRect/>
          <a:stretch>
            <a:fillRect/>
          </a:stretch>
        </p:blipFill>
        <p:spPr bwMode="auto">
          <a:xfrm>
            <a:off x="6096000" y="2286000"/>
            <a:ext cx="2743200" cy="2058677"/>
          </a:xfrm>
          <a:prstGeom prst="rect">
            <a:avLst/>
          </a:prstGeom>
          <a:noFill/>
        </p:spPr>
      </p:pic>
      <p:pic>
        <p:nvPicPr>
          <p:cNvPr id="2052" name="Picture 4" descr="C:\Users\Valbona\Desktop\Irena\316337453_1151533642157972_9217746634574715662_n.jpg"/>
          <p:cNvPicPr>
            <a:picLocks noChangeAspect="1" noChangeArrowheads="1"/>
          </p:cNvPicPr>
          <p:nvPr/>
        </p:nvPicPr>
        <p:blipFill>
          <a:blip r:embed="rId7" cstate="print"/>
          <a:srcRect/>
          <a:stretch>
            <a:fillRect/>
          </a:stretch>
        </p:blipFill>
        <p:spPr bwMode="auto">
          <a:xfrm>
            <a:off x="4572000" y="4495800"/>
            <a:ext cx="2743200" cy="2058677"/>
          </a:xfrm>
          <a:prstGeom prst="rect">
            <a:avLst/>
          </a:prstGeom>
          <a:noFill/>
        </p:spPr>
      </p:pic>
      <p:pic>
        <p:nvPicPr>
          <p:cNvPr id="2053" name="Picture 5" descr="C:\Users\Valbona\Desktop\Irena\316405772_1095379957838093_62072918493070110_n.jpg"/>
          <p:cNvPicPr>
            <a:picLocks noChangeAspect="1" noChangeArrowheads="1"/>
          </p:cNvPicPr>
          <p:nvPr/>
        </p:nvPicPr>
        <p:blipFill>
          <a:blip r:embed="rId8" cstate="print"/>
          <a:srcRect/>
          <a:stretch>
            <a:fillRect/>
          </a:stretch>
        </p:blipFill>
        <p:spPr bwMode="auto">
          <a:xfrm rot="5400000">
            <a:off x="3619500" y="2095499"/>
            <a:ext cx="2057399" cy="2438401"/>
          </a:xfrm>
          <a:prstGeom prst="rect">
            <a:avLst/>
          </a:prstGeom>
          <a:noFill/>
        </p:spPr>
      </p:pic>
      <p:pic>
        <p:nvPicPr>
          <p:cNvPr id="2054" name="Picture 6" descr="C:\Users\Valbona\Desktop\Irena\316477789_445990951026509_460137647495029221_n.jpg"/>
          <p:cNvPicPr>
            <a:picLocks noChangeAspect="1" noChangeArrowheads="1"/>
          </p:cNvPicPr>
          <p:nvPr/>
        </p:nvPicPr>
        <p:blipFill>
          <a:blip r:embed="rId9" cstate="print"/>
          <a:srcRect/>
          <a:stretch>
            <a:fillRect/>
          </a:stretch>
        </p:blipFill>
        <p:spPr bwMode="auto">
          <a:xfrm>
            <a:off x="1676400" y="4495800"/>
            <a:ext cx="2743200" cy="2058677"/>
          </a:xfrm>
          <a:prstGeom prst="rect">
            <a:avLst/>
          </a:prstGeom>
          <a:noFill/>
        </p:spPr>
      </p:pic>
    </p:spTree>
  </p:cSld>
  <p:clrMapOvr>
    <a:masterClrMapping/>
  </p:clrMapOvr>
  <p:transition>
    <p:wheel spokes="2"/>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2286000" y="1371600"/>
            <a:ext cx="4495800" cy="523220"/>
          </a:xfrm>
          <a:prstGeom prst="rect">
            <a:avLst/>
          </a:prstGeom>
          <a:noFill/>
        </p:spPr>
        <p:txBody>
          <a:bodyPr wrap="square" rtlCol="0">
            <a:spAutoFit/>
          </a:bodyPr>
          <a:lstStyle/>
          <a:p>
            <a:pPr algn="ctr"/>
            <a:r>
              <a:rPr lang="en-US" sz="2800" dirty="0" smtClean="0">
                <a:latin typeface="Arial Black" pitchFamily="34" charset="0"/>
              </a:rPr>
              <a:t>Crushing coarse salt</a:t>
            </a:r>
            <a:endParaRPr lang="en-US" sz="2800" dirty="0">
              <a:latin typeface="Arial Black" pitchFamily="34" charset="0"/>
            </a:endParaRPr>
          </a:p>
        </p:txBody>
      </p:sp>
      <p:pic>
        <p:nvPicPr>
          <p:cNvPr id="3075" name="Picture 3" descr="C:\Users\Valbona\Desktop\Merita\316276303_8231740846867082_6456364123560802927_n.jpg"/>
          <p:cNvPicPr>
            <a:picLocks noChangeAspect="1" noChangeArrowheads="1"/>
          </p:cNvPicPr>
          <p:nvPr/>
        </p:nvPicPr>
        <p:blipFill>
          <a:blip r:embed="rId5" cstate="print"/>
          <a:srcRect/>
          <a:stretch>
            <a:fillRect/>
          </a:stretch>
        </p:blipFill>
        <p:spPr bwMode="auto">
          <a:xfrm rot="5400000">
            <a:off x="5580838" y="2115363"/>
            <a:ext cx="2843211" cy="3794086"/>
          </a:xfrm>
          <a:prstGeom prst="rect">
            <a:avLst/>
          </a:prstGeom>
          <a:noFill/>
        </p:spPr>
      </p:pic>
      <p:pic>
        <p:nvPicPr>
          <p:cNvPr id="3076" name="Picture 4" descr="C:\Users\Valbona\Desktop\Merita\316351188_1302017690574881_593204216991621392_n.jpg"/>
          <p:cNvPicPr>
            <a:picLocks noChangeAspect="1" noChangeArrowheads="1"/>
          </p:cNvPicPr>
          <p:nvPr/>
        </p:nvPicPr>
        <p:blipFill>
          <a:blip r:embed="rId6" cstate="print"/>
          <a:srcRect/>
          <a:stretch>
            <a:fillRect/>
          </a:stretch>
        </p:blipFill>
        <p:spPr bwMode="auto">
          <a:xfrm>
            <a:off x="1295400" y="2667000"/>
            <a:ext cx="3657600" cy="2744903"/>
          </a:xfrm>
          <a:prstGeom prst="rect">
            <a:avLst/>
          </a:prstGeom>
          <a:noFill/>
        </p:spPr>
      </p:pic>
    </p:spTree>
  </p:cSld>
  <p:clrMapOvr>
    <a:masterClrMapping/>
  </p:clrMapOvr>
  <p:transition>
    <p:wheel spokes="2"/>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1676400" y="1371600"/>
            <a:ext cx="5715000" cy="523220"/>
          </a:xfrm>
          <a:prstGeom prst="rect">
            <a:avLst/>
          </a:prstGeom>
          <a:noFill/>
        </p:spPr>
        <p:txBody>
          <a:bodyPr wrap="square" rtlCol="0">
            <a:spAutoFit/>
          </a:bodyPr>
          <a:lstStyle/>
          <a:p>
            <a:pPr algn="ctr"/>
            <a:r>
              <a:rPr lang="en-US" sz="2800" dirty="0" smtClean="0">
                <a:latin typeface="Arial Black" pitchFamily="34" charset="0"/>
              </a:rPr>
              <a:t>Preparation of salt dough</a:t>
            </a:r>
            <a:endParaRPr lang="en-US" sz="2800" dirty="0">
              <a:latin typeface="Arial Black" pitchFamily="34" charset="0"/>
            </a:endParaRPr>
          </a:p>
        </p:txBody>
      </p:sp>
      <p:pic>
        <p:nvPicPr>
          <p:cNvPr id="4098" name="Picture 2" descr="C:\Users\Valbona\Desktop\Irena\316377491_1215538879176511_7554221382297386864_n.jpg"/>
          <p:cNvPicPr>
            <a:picLocks noChangeAspect="1" noChangeArrowheads="1"/>
          </p:cNvPicPr>
          <p:nvPr/>
        </p:nvPicPr>
        <p:blipFill>
          <a:blip r:embed="rId5" cstate="print"/>
          <a:srcRect/>
          <a:stretch>
            <a:fillRect/>
          </a:stretch>
        </p:blipFill>
        <p:spPr bwMode="auto">
          <a:xfrm>
            <a:off x="762000" y="2056123"/>
            <a:ext cx="2743200" cy="2058677"/>
          </a:xfrm>
          <a:prstGeom prst="rect">
            <a:avLst/>
          </a:prstGeom>
          <a:noFill/>
        </p:spPr>
      </p:pic>
      <p:pic>
        <p:nvPicPr>
          <p:cNvPr id="4099" name="Picture 3" descr="C:\Users\Valbona\Desktop\Irena\316367305_1080164385963901_508958687602050481_n.jpg"/>
          <p:cNvPicPr>
            <a:picLocks noChangeAspect="1" noChangeArrowheads="1"/>
          </p:cNvPicPr>
          <p:nvPr/>
        </p:nvPicPr>
        <p:blipFill>
          <a:blip r:embed="rId6" cstate="print"/>
          <a:srcRect/>
          <a:stretch>
            <a:fillRect/>
          </a:stretch>
        </p:blipFill>
        <p:spPr bwMode="auto">
          <a:xfrm>
            <a:off x="3352800" y="2133600"/>
            <a:ext cx="2743200" cy="1981200"/>
          </a:xfrm>
          <a:prstGeom prst="rect">
            <a:avLst/>
          </a:prstGeom>
          <a:noFill/>
        </p:spPr>
      </p:pic>
      <p:pic>
        <p:nvPicPr>
          <p:cNvPr id="4100" name="Picture 4" descr="C:\Users\Valbona\Desktop\Irena\316341187_555992169868713_8091602223283810942_n.jpg"/>
          <p:cNvPicPr>
            <a:picLocks noChangeAspect="1" noChangeArrowheads="1"/>
          </p:cNvPicPr>
          <p:nvPr/>
        </p:nvPicPr>
        <p:blipFill>
          <a:blip r:embed="rId7" cstate="print"/>
          <a:srcRect/>
          <a:stretch>
            <a:fillRect/>
          </a:stretch>
        </p:blipFill>
        <p:spPr bwMode="auto">
          <a:xfrm>
            <a:off x="6096000" y="2133600"/>
            <a:ext cx="2743200" cy="1981200"/>
          </a:xfrm>
          <a:prstGeom prst="rect">
            <a:avLst/>
          </a:prstGeom>
          <a:noFill/>
        </p:spPr>
      </p:pic>
      <p:pic>
        <p:nvPicPr>
          <p:cNvPr id="4101" name="Picture 5" descr="C:\Users\Valbona\Desktop\Irena\316296554_544605974153505_5992851046559154798_n.jpg"/>
          <p:cNvPicPr>
            <a:picLocks noChangeAspect="1" noChangeArrowheads="1"/>
          </p:cNvPicPr>
          <p:nvPr/>
        </p:nvPicPr>
        <p:blipFill>
          <a:blip r:embed="rId8" cstate="print"/>
          <a:srcRect/>
          <a:stretch>
            <a:fillRect/>
          </a:stretch>
        </p:blipFill>
        <p:spPr bwMode="auto">
          <a:xfrm>
            <a:off x="762000" y="4038600"/>
            <a:ext cx="2667000" cy="2058677"/>
          </a:xfrm>
          <a:prstGeom prst="rect">
            <a:avLst/>
          </a:prstGeom>
          <a:noFill/>
        </p:spPr>
      </p:pic>
      <p:pic>
        <p:nvPicPr>
          <p:cNvPr id="4102" name="Picture 6" descr="C:\Users\Valbona\Desktop\Irena\316170254_1181303619469646_8137394342247845877_n.jpg"/>
          <p:cNvPicPr>
            <a:picLocks noChangeAspect="1" noChangeArrowheads="1"/>
          </p:cNvPicPr>
          <p:nvPr/>
        </p:nvPicPr>
        <p:blipFill>
          <a:blip r:embed="rId9" cstate="print"/>
          <a:srcRect/>
          <a:stretch>
            <a:fillRect/>
          </a:stretch>
        </p:blipFill>
        <p:spPr bwMode="auto">
          <a:xfrm>
            <a:off x="3371850" y="3962400"/>
            <a:ext cx="2724150" cy="2133600"/>
          </a:xfrm>
          <a:prstGeom prst="rect">
            <a:avLst/>
          </a:prstGeom>
          <a:noFill/>
        </p:spPr>
      </p:pic>
      <p:pic>
        <p:nvPicPr>
          <p:cNvPr id="4103" name="Picture 7" descr="C:\Users\Valbona\Desktop\Irena\316144808_677901077130762_2677636790637643525_n.jpg"/>
          <p:cNvPicPr>
            <a:picLocks noChangeAspect="1" noChangeArrowheads="1"/>
          </p:cNvPicPr>
          <p:nvPr/>
        </p:nvPicPr>
        <p:blipFill>
          <a:blip r:embed="rId10" cstate="print"/>
          <a:srcRect/>
          <a:stretch>
            <a:fillRect/>
          </a:stretch>
        </p:blipFill>
        <p:spPr bwMode="auto">
          <a:xfrm>
            <a:off x="6096000" y="4038600"/>
            <a:ext cx="2743200" cy="2058677"/>
          </a:xfrm>
          <a:prstGeom prst="rect">
            <a:avLst/>
          </a:prstGeom>
          <a:noFill/>
        </p:spPr>
      </p:pic>
    </p:spTree>
  </p:cSld>
  <p:clrMapOvr>
    <a:masterClrMapping/>
  </p:clrMapOvr>
  <p:transition>
    <p:wheel spokes="2"/>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6" name="TextBox 5"/>
          <p:cNvSpPr txBox="1"/>
          <p:nvPr/>
        </p:nvSpPr>
        <p:spPr>
          <a:xfrm>
            <a:off x="1828800" y="2438400"/>
            <a:ext cx="6858000" cy="738536"/>
          </a:xfrm>
          <a:prstGeom prst="rect">
            <a:avLst/>
          </a:prstGeom>
          <a:noFill/>
        </p:spPr>
        <p:txBody>
          <a:bodyPr wrap="square" rtlCol="0">
            <a:spAutoFit/>
          </a:bodyPr>
          <a:lstStyle/>
          <a:p>
            <a:pPr algn="ctr">
              <a:lnSpc>
                <a:spcPct val="200000"/>
              </a:lnSpc>
            </a:pPr>
            <a:endParaRPr lang="en-US" sz="2500" dirty="0"/>
          </a:p>
        </p:txBody>
      </p:sp>
      <p:pic>
        <p:nvPicPr>
          <p:cNvPr id="7"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8" name="TextBox 7"/>
          <p:cNvSpPr txBox="1"/>
          <p:nvPr/>
        </p:nvSpPr>
        <p:spPr>
          <a:xfrm>
            <a:off x="1524000" y="2514600"/>
            <a:ext cx="5943600" cy="2862322"/>
          </a:xfrm>
          <a:prstGeom prst="rect">
            <a:avLst/>
          </a:prstGeom>
          <a:noFill/>
        </p:spPr>
        <p:txBody>
          <a:bodyPr wrap="square" rtlCol="0">
            <a:spAutoFit/>
          </a:bodyPr>
          <a:lstStyle/>
          <a:p>
            <a:pPr algn="ctr">
              <a:lnSpc>
                <a:spcPct val="150000"/>
              </a:lnSpc>
            </a:pPr>
            <a:r>
              <a:rPr lang="en-US" sz="3000" dirty="0" smtClean="0">
                <a:latin typeface="Arial Black" pitchFamily="34" charset="0"/>
              </a:rPr>
              <a:t>The activities of the Turkish team that have been applied in our kindergarten</a:t>
            </a:r>
            <a:endParaRPr lang="en-US" sz="3000" dirty="0">
              <a:latin typeface="Arial Black" pitchFamily="34" charset="0"/>
            </a:endParaRPr>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8" name="TextBox 7"/>
          <p:cNvSpPr txBox="1"/>
          <p:nvPr/>
        </p:nvSpPr>
        <p:spPr>
          <a:xfrm>
            <a:off x="0" y="990600"/>
            <a:ext cx="3505200" cy="523220"/>
          </a:xfrm>
          <a:prstGeom prst="rect">
            <a:avLst/>
          </a:prstGeom>
          <a:noFill/>
        </p:spPr>
        <p:txBody>
          <a:bodyPr wrap="square" rtlCol="0">
            <a:spAutoFit/>
          </a:bodyPr>
          <a:lstStyle/>
          <a:p>
            <a:pPr algn="ctr"/>
            <a:r>
              <a:rPr lang="en-US" sz="2800" dirty="0" smtClean="0">
                <a:latin typeface="Arial Black" pitchFamily="34" charset="0"/>
              </a:rPr>
              <a:t>Perforation</a:t>
            </a:r>
            <a:endParaRPr lang="en-US" sz="2800" dirty="0">
              <a:latin typeface="Arial Black" pitchFamily="34" charset="0"/>
            </a:endParaRPr>
          </a:p>
        </p:txBody>
      </p:sp>
      <p:sp>
        <p:nvSpPr>
          <p:cNvPr id="9" name="TextBox 8"/>
          <p:cNvSpPr txBox="1"/>
          <p:nvPr/>
        </p:nvSpPr>
        <p:spPr>
          <a:xfrm>
            <a:off x="76200" y="1190685"/>
            <a:ext cx="4343400" cy="4524315"/>
          </a:xfrm>
          <a:prstGeom prst="rect">
            <a:avLst/>
          </a:prstGeom>
          <a:noFill/>
        </p:spPr>
        <p:txBody>
          <a:bodyPr wrap="square" rtlCol="0">
            <a:spAutoFit/>
          </a:bodyPr>
          <a:lstStyle/>
          <a:p>
            <a:pPr algn="just">
              <a:lnSpc>
                <a:spcPct val="200000"/>
              </a:lnSpc>
            </a:pPr>
            <a:r>
              <a:rPr lang="en-US" b="1" dirty="0" smtClean="0">
                <a:latin typeface="Arial" pitchFamily="34" charset="0"/>
                <a:cs typeface="Arial" pitchFamily="34" charset="0"/>
              </a:rPr>
              <a:t>Material:</a:t>
            </a:r>
          </a:p>
          <a:p>
            <a:pPr algn="just">
              <a:lnSpc>
                <a:spcPct val="200000"/>
              </a:lnSpc>
            </a:pPr>
            <a:r>
              <a:rPr lang="en-US" b="1" dirty="0" smtClean="0">
                <a:latin typeface="Arial" pitchFamily="34" charset="0"/>
                <a:cs typeface="Arial" pitchFamily="34" charset="0"/>
              </a:rPr>
              <a:t>- tray</a:t>
            </a:r>
          </a:p>
          <a:p>
            <a:pPr algn="just">
              <a:lnSpc>
                <a:spcPct val="200000"/>
              </a:lnSpc>
              <a:buFontTx/>
              <a:buChar char="-"/>
            </a:pPr>
            <a:r>
              <a:rPr lang="en-US" b="1" dirty="0" smtClean="0">
                <a:latin typeface="Arial" pitchFamily="34" charset="0"/>
                <a:cs typeface="Arial" pitchFamily="34" charset="0"/>
              </a:rPr>
              <a:t> h</a:t>
            </a:r>
            <a:r>
              <a:rPr lang="en-US" b="1" dirty="0" smtClean="0">
                <a:latin typeface="Arial" pitchFamily="34" charset="0"/>
                <a:cs typeface="Arial" pitchFamily="34" charset="0"/>
              </a:rPr>
              <a:t>arder base of foam, felt or cardboard</a:t>
            </a:r>
          </a:p>
          <a:p>
            <a:pPr algn="just">
              <a:lnSpc>
                <a:spcPct val="200000"/>
              </a:lnSpc>
              <a:buFontTx/>
              <a:buChar char="-"/>
            </a:pPr>
            <a:r>
              <a:rPr lang="en-US" b="1" dirty="0" smtClean="0">
                <a:latin typeface="Arial" pitchFamily="34" charset="0"/>
                <a:cs typeface="Arial" pitchFamily="34" charset="0"/>
              </a:rPr>
              <a:t> </a:t>
            </a:r>
            <a:r>
              <a:rPr lang="en-US" b="1" dirty="0" smtClean="0">
                <a:latin typeface="Arial" pitchFamily="34" charset="0"/>
                <a:cs typeface="Arial" pitchFamily="34" charset="0"/>
              </a:rPr>
              <a:t>pin poking pencil</a:t>
            </a:r>
          </a:p>
          <a:p>
            <a:pPr algn="just">
              <a:lnSpc>
                <a:spcPct val="200000"/>
              </a:lnSpc>
              <a:buFontTx/>
              <a:buChar char="-"/>
            </a:pPr>
            <a:r>
              <a:rPr lang="en-US" b="1" dirty="0" smtClean="0">
                <a:latin typeface="Arial" pitchFamily="34" charset="0"/>
                <a:cs typeface="Arial" pitchFamily="34" charset="0"/>
              </a:rPr>
              <a:t> d</a:t>
            </a:r>
            <a:r>
              <a:rPr lang="en-US" b="1" dirty="0" smtClean="0">
                <a:latin typeface="Arial" pitchFamily="34" charset="0"/>
                <a:cs typeface="Arial" pitchFamily="34" charset="0"/>
              </a:rPr>
              <a:t>ifferent models for outline</a:t>
            </a:r>
          </a:p>
          <a:p>
            <a:pPr algn="just">
              <a:lnSpc>
                <a:spcPct val="200000"/>
              </a:lnSpc>
              <a:buFontTx/>
              <a:buChar char="-"/>
            </a:pPr>
            <a:r>
              <a:rPr lang="en-US" b="1" dirty="0" smtClean="0">
                <a:latin typeface="Arial" pitchFamily="34" charset="0"/>
                <a:cs typeface="Arial" pitchFamily="34" charset="0"/>
              </a:rPr>
              <a:t> pencil and paper for outlining different shapes in box</a:t>
            </a:r>
            <a:endParaRPr lang="en-US" b="1" dirty="0">
              <a:latin typeface="Arial" pitchFamily="34" charset="0"/>
              <a:cs typeface="Arial" pitchFamily="34" charset="0"/>
            </a:endParaRPr>
          </a:p>
        </p:txBody>
      </p:sp>
      <p:pic>
        <p:nvPicPr>
          <p:cNvPr id="5122" name="Picture 2" descr="C:\Users\Valbona\Desktop\Irena\316152987_795083971590436_2940877508839563281_n.jpg"/>
          <p:cNvPicPr>
            <a:picLocks noChangeAspect="1" noChangeArrowheads="1"/>
          </p:cNvPicPr>
          <p:nvPr/>
        </p:nvPicPr>
        <p:blipFill>
          <a:blip r:embed="rId5" cstate="print"/>
          <a:srcRect/>
          <a:stretch>
            <a:fillRect/>
          </a:stretch>
        </p:blipFill>
        <p:spPr bwMode="auto">
          <a:xfrm>
            <a:off x="4419600" y="1371600"/>
            <a:ext cx="2055698" cy="2743200"/>
          </a:xfrm>
          <a:prstGeom prst="ellipse">
            <a:avLst/>
          </a:prstGeom>
          <a:ln>
            <a:noFill/>
          </a:ln>
          <a:effectLst>
            <a:softEdge rad="112500"/>
          </a:effectLst>
        </p:spPr>
      </p:pic>
      <p:pic>
        <p:nvPicPr>
          <p:cNvPr id="5123" name="Picture 3" descr="C:\Users\Valbona\Desktop\Irena\315472525_5308079682637440_3950305879718668362_n.jpg"/>
          <p:cNvPicPr>
            <a:picLocks noChangeAspect="1" noChangeArrowheads="1"/>
          </p:cNvPicPr>
          <p:nvPr/>
        </p:nvPicPr>
        <p:blipFill>
          <a:blip r:embed="rId6" cstate="print"/>
          <a:srcRect/>
          <a:stretch>
            <a:fillRect/>
          </a:stretch>
        </p:blipFill>
        <p:spPr bwMode="auto">
          <a:xfrm>
            <a:off x="6629400" y="1371600"/>
            <a:ext cx="2209800" cy="2668277"/>
          </a:xfrm>
          <a:prstGeom prst="ellipse">
            <a:avLst/>
          </a:prstGeom>
          <a:ln>
            <a:noFill/>
          </a:ln>
          <a:effectLst>
            <a:softEdge rad="112500"/>
          </a:effectLst>
        </p:spPr>
      </p:pic>
      <p:pic>
        <p:nvPicPr>
          <p:cNvPr id="5124" name="Picture 4" descr="C:\Users\Valbona\Desktop\Irena\316229105_649234216742955_3369445112600008214_n.jpg"/>
          <p:cNvPicPr>
            <a:picLocks noChangeAspect="1" noChangeArrowheads="1"/>
          </p:cNvPicPr>
          <p:nvPr/>
        </p:nvPicPr>
        <p:blipFill>
          <a:blip r:embed="rId7" cstate="print"/>
          <a:srcRect/>
          <a:stretch>
            <a:fillRect/>
          </a:stretch>
        </p:blipFill>
        <p:spPr bwMode="auto">
          <a:xfrm rot="16200000">
            <a:off x="5553997" y="3666203"/>
            <a:ext cx="2227006" cy="2971800"/>
          </a:xfrm>
          <a:prstGeom prst="ellipse">
            <a:avLst/>
          </a:prstGeom>
          <a:ln>
            <a:noFill/>
          </a:ln>
          <a:effectLst>
            <a:softEdge rad="112500"/>
          </a:effectLst>
        </p:spPr>
      </p:pic>
    </p:spTree>
  </p:cSld>
  <p:clrMapOvr>
    <a:masterClrMapping/>
  </p:clrMapOvr>
  <p:transition>
    <p:wheel spokes="2"/>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2895600" y="990600"/>
            <a:ext cx="3505200" cy="523220"/>
          </a:xfrm>
          <a:prstGeom prst="rect">
            <a:avLst/>
          </a:prstGeom>
          <a:noFill/>
        </p:spPr>
        <p:txBody>
          <a:bodyPr wrap="square" rtlCol="0">
            <a:spAutoFit/>
          </a:bodyPr>
          <a:lstStyle/>
          <a:p>
            <a:pPr algn="ctr"/>
            <a:r>
              <a:rPr lang="en-US" sz="2800" dirty="0" smtClean="0">
                <a:latin typeface="Arial Black" pitchFamily="34" charset="0"/>
              </a:rPr>
              <a:t>Sound boxes</a:t>
            </a:r>
            <a:endParaRPr lang="en-US" sz="2800" dirty="0">
              <a:latin typeface="Arial Black" pitchFamily="34" charset="0"/>
            </a:endParaRPr>
          </a:p>
        </p:txBody>
      </p:sp>
      <p:pic>
        <p:nvPicPr>
          <p:cNvPr id="6146" name="Picture 2" descr="C:\Users\Valbona\Desktop\Merita\315519147_490564043042341_7826555840504141525_n.jpg"/>
          <p:cNvPicPr>
            <a:picLocks noChangeAspect="1" noChangeArrowheads="1"/>
          </p:cNvPicPr>
          <p:nvPr/>
        </p:nvPicPr>
        <p:blipFill>
          <a:blip r:embed="rId5" cstate="print"/>
          <a:srcRect/>
          <a:stretch>
            <a:fillRect/>
          </a:stretch>
        </p:blipFill>
        <p:spPr bwMode="auto">
          <a:xfrm>
            <a:off x="1828800" y="4799323"/>
            <a:ext cx="2743200" cy="2058677"/>
          </a:xfrm>
          <a:prstGeom prst="rect">
            <a:avLst/>
          </a:prstGeom>
          <a:noFill/>
        </p:spPr>
      </p:pic>
      <p:pic>
        <p:nvPicPr>
          <p:cNvPr id="6148" name="Picture 4" descr="C:\Users\Valbona\Desktop\Merita\316134974_890077599110197_7180484503311699032_n.jpg"/>
          <p:cNvPicPr>
            <a:picLocks noChangeAspect="1" noChangeArrowheads="1"/>
          </p:cNvPicPr>
          <p:nvPr/>
        </p:nvPicPr>
        <p:blipFill>
          <a:blip r:embed="rId6" cstate="print"/>
          <a:srcRect/>
          <a:stretch>
            <a:fillRect/>
          </a:stretch>
        </p:blipFill>
        <p:spPr bwMode="auto">
          <a:xfrm>
            <a:off x="4495800" y="2057400"/>
            <a:ext cx="2055698" cy="2743200"/>
          </a:xfrm>
          <a:prstGeom prst="rect">
            <a:avLst/>
          </a:prstGeom>
          <a:noFill/>
        </p:spPr>
      </p:pic>
      <p:pic>
        <p:nvPicPr>
          <p:cNvPr id="6149" name="Picture 5" descr="C:\Users\Valbona\Desktop\Merita\316168555_909148360463599_8778878857099443725_n.jpg"/>
          <p:cNvPicPr>
            <a:picLocks noChangeAspect="1" noChangeArrowheads="1"/>
          </p:cNvPicPr>
          <p:nvPr/>
        </p:nvPicPr>
        <p:blipFill>
          <a:blip r:embed="rId7" cstate="print"/>
          <a:srcRect/>
          <a:stretch>
            <a:fillRect/>
          </a:stretch>
        </p:blipFill>
        <p:spPr bwMode="auto">
          <a:xfrm>
            <a:off x="2514600" y="2057400"/>
            <a:ext cx="2055698" cy="2743200"/>
          </a:xfrm>
          <a:prstGeom prst="rect">
            <a:avLst/>
          </a:prstGeom>
          <a:noFill/>
        </p:spPr>
      </p:pic>
      <p:pic>
        <p:nvPicPr>
          <p:cNvPr id="6150" name="Picture 6" descr="C:\Users\Valbona\Desktop\Merita\316285239_3223460874634448_2139888964229452263_n.jpg"/>
          <p:cNvPicPr>
            <a:picLocks noChangeAspect="1" noChangeArrowheads="1"/>
          </p:cNvPicPr>
          <p:nvPr/>
        </p:nvPicPr>
        <p:blipFill>
          <a:blip r:embed="rId8" cstate="print"/>
          <a:srcRect/>
          <a:stretch>
            <a:fillRect/>
          </a:stretch>
        </p:blipFill>
        <p:spPr bwMode="auto">
          <a:xfrm>
            <a:off x="4572000" y="4799323"/>
            <a:ext cx="2743200" cy="2058677"/>
          </a:xfrm>
          <a:prstGeom prst="rect">
            <a:avLst/>
          </a:prstGeom>
          <a:noFill/>
        </p:spPr>
      </p:pic>
      <p:sp>
        <p:nvSpPr>
          <p:cNvPr id="13" name="TextBox 12"/>
          <p:cNvSpPr txBox="1"/>
          <p:nvPr/>
        </p:nvSpPr>
        <p:spPr>
          <a:xfrm>
            <a:off x="381000" y="1447800"/>
            <a:ext cx="8153400" cy="560410"/>
          </a:xfrm>
          <a:prstGeom prst="rect">
            <a:avLst/>
          </a:prstGeom>
          <a:noFill/>
        </p:spPr>
        <p:txBody>
          <a:bodyPr wrap="square" rtlCol="0">
            <a:spAutoFit/>
          </a:bodyPr>
          <a:lstStyle/>
          <a:p>
            <a:pPr algn="ctr">
              <a:lnSpc>
                <a:spcPct val="200000"/>
              </a:lnSpc>
              <a:buFontTx/>
              <a:buChar char="-"/>
            </a:pPr>
            <a:r>
              <a:rPr lang="en-US" b="1" dirty="0" smtClean="0">
                <a:latin typeface="Arial" pitchFamily="34" charset="0"/>
                <a:cs typeface="Arial" pitchFamily="34" charset="0"/>
              </a:rPr>
              <a:t> </a:t>
            </a:r>
            <a:r>
              <a:rPr lang="en-US" b="1" dirty="0" smtClean="0">
                <a:latin typeface="Arial" pitchFamily="34" charset="0"/>
                <a:cs typeface="Arial" pitchFamily="34" charset="0"/>
              </a:rPr>
              <a:t>Refine the auditory sense.</a:t>
            </a:r>
            <a:endParaRPr lang="en-US" b="1" dirty="0" smtClean="0">
              <a:latin typeface="Arial" pitchFamily="34" charset="0"/>
              <a:cs typeface="Arial" pitchFamily="34" charset="0"/>
            </a:endParaRPr>
          </a:p>
        </p:txBody>
      </p:sp>
    </p:spTree>
  </p:cSld>
  <p:clrMapOvr>
    <a:masterClrMapping/>
  </p:clrMapOvr>
  <p:transition>
    <p:wheel spokes="2"/>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2895600" y="1153180"/>
            <a:ext cx="3505200" cy="1384995"/>
          </a:xfrm>
          <a:prstGeom prst="rect">
            <a:avLst/>
          </a:prstGeom>
          <a:noFill/>
        </p:spPr>
        <p:txBody>
          <a:bodyPr wrap="square" rtlCol="0">
            <a:spAutoFit/>
          </a:bodyPr>
          <a:lstStyle/>
          <a:p>
            <a:pPr algn="ctr"/>
            <a:r>
              <a:rPr lang="en-US" sz="2800" dirty="0" smtClean="0">
                <a:latin typeface="Arial Black" pitchFamily="34" charset="0"/>
              </a:rPr>
              <a:t>Like cubes and balls (cubes and rectangles)</a:t>
            </a:r>
            <a:endParaRPr lang="en-US" sz="2800" dirty="0">
              <a:latin typeface="Arial Black" pitchFamily="34" charset="0"/>
            </a:endParaRPr>
          </a:p>
        </p:txBody>
      </p:sp>
      <p:pic>
        <p:nvPicPr>
          <p:cNvPr id="7170" name="Picture 2" descr="C:\Users\Valbona\Desktop\Merita\316561264_1359424877795247_709702148479686273_n.jpg"/>
          <p:cNvPicPr>
            <a:picLocks noChangeAspect="1" noChangeArrowheads="1"/>
          </p:cNvPicPr>
          <p:nvPr/>
        </p:nvPicPr>
        <p:blipFill>
          <a:blip r:embed="rId5" cstate="print"/>
          <a:srcRect/>
          <a:stretch>
            <a:fillRect/>
          </a:stretch>
        </p:blipFill>
        <p:spPr bwMode="auto">
          <a:xfrm>
            <a:off x="3810000" y="2590800"/>
            <a:ext cx="2398314" cy="3200400"/>
          </a:xfrm>
          <a:prstGeom prst="rect">
            <a:avLst/>
          </a:prstGeom>
          <a:noFill/>
        </p:spPr>
      </p:pic>
      <p:pic>
        <p:nvPicPr>
          <p:cNvPr id="7171" name="Picture 3" descr="C:\Users\Valbona\Desktop\Merita\316441801_487512466533883_553997629154226781_n.jpg"/>
          <p:cNvPicPr>
            <a:picLocks noChangeAspect="1" noChangeArrowheads="1"/>
          </p:cNvPicPr>
          <p:nvPr/>
        </p:nvPicPr>
        <p:blipFill>
          <a:blip r:embed="rId6" cstate="print"/>
          <a:srcRect/>
          <a:stretch>
            <a:fillRect/>
          </a:stretch>
        </p:blipFill>
        <p:spPr bwMode="auto">
          <a:xfrm>
            <a:off x="1487886" y="2590800"/>
            <a:ext cx="2398314" cy="3200400"/>
          </a:xfrm>
          <a:prstGeom prst="rect">
            <a:avLst/>
          </a:prstGeom>
          <a:noFill/>
        </p:spPr>
      </p:pic>
      <p:pic>
        <p:nvPicPr>
          <p:cNvPr id="7172" name="Picture 4" descr="C:\Users\Valbona\Desktop\Merita\316289583_650207119976752_6493411399807168440_n.jpg"/>
          <p:cNvPicPr>
            <a:picLocks noChangeAspect="1" noChangeArrowheads="1"/>
          </p:cNvPicPr>
          <p:nvPr/>
        </p:nvPicPr>
        <p:blipFill>
          <a:blip r:embed="rId7" cstate="print"/>
          <a:srcRect/>
          <a:stretch>
            <a:fillRect/>
          </a:stretch>
        </p:blipFill>
        <p:spPr bwMode="auto">
          <a:xfrm>
            <a:off x="6172200" y="2590800"/>
            <a:ext cx="2398314" cy="3200400"/>
          </a:xfrm>
          <a:prstGeom prst="rect">
            <a:avLst/>
          </a:prstGeom>
          <a:noFill/>
        </p:spPr>
      </p:pic>
      <p:sp>
        <p:nvSpPr>
          <p:cNvPr id="12" name="TextBox 11"/>
          <p:cNvSpPr txBox="1"/>
          <p:nvPr/>
        </p:nvSpPr>
        <p:spPr>
          <a:xfrm>
            <a:off x="1905000" y="6019800"/>
            <a:ext cx="5715000" cy="553998"/>
          </a:xfrm>
          <a:prstGeom prst="rect">
            <a:avLst/>
          </a:prstGeom>
          <a:noFill/>
        </p:spPr>
        <p:txBody>
          <a:bodyPr wrap="square" rtlCol="0">
            <a:spAutoFit/>
          </a:bodyPr>
          <a:lstStyle/>
          <a:p>
            <a:pPr algn="ctr"/>
            <a:r>
              <a:rPr lang="en-US" sz="3000" b="1" dirty="0" err="1" smtClean="0"/>
              <a:t>Stereogrnostic</a:t>
            </a:r>
            <a:r>
              <a:rPr lang="en-US" sz="3000" b="1" dirty="0" smtClean="0"/>
              <a:t> feeling</a:t>
            </a:r>
            <a:endParaRPr lang="en-US" sz="3000" b="1" dirty="0"/>
          </a:p>
        </p:txBody>
      </p:sp>
    </p:spTree>
  </p:cSld>
  <p:clrMapOvr>
    <a:masterClrMapping/>
  </p:clrMapOvr>
  <p:transition>
    <p:wheel spokes="2"/>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2895600" y="1219200"/>
            <a:ext cx="3505200" cy="523220"/>
          </a:xfrm>
          <a:prstGeom prst="rect">
            <a:avLst/>
          </a:prstGeom>
          <a:noFill/>
        </p:spPr>
        <p:txBody>
          <a:bodyPr wrap="square" rtlCol="0">
            <a:spAutoFit/>
          </a:bodyPr>
          <a:lstStyle/>
          <a:p>
            <a:pPr algn="ctr"/>
            <a:r>
              <a:rPr lang="en-US" sz="2800" dirty="0" smtClean="0">
                <a:latin typeface="Arial Black" pitchFamily="34" charset="0"/>
              </a:rPr>
              <a:t>Sensorial bag</a:t>
            </a:r>
            <a:endParaRPr lang="en-US" sz="2800" dirty="0">
              <a:latin typeface="Arial Black" pitchFamily="34" charset="0"/>
            </a:endParaRPr>
          </a:p>
        </p:txBody>
      </p:sp>
      <p:pic>
        <p:nvPicPr>
          <p:cNvPr id="8194" name="Picture 2" descr="C:\Users\Valbona\Desktop\Merita\316109355_3502251146663348_1027621864897711869_n.jpg"/>
          <p:cNvPicPr>
            <a:picLocks noChangeAspect="1" noChangeArrowheads="1"/>
          </p:cNvPicPr>
          <p:nvPr/>
        </p:nvPicPr>
        <p:blipFill>
          <a:blip r:embed="rId5" cstate="print"/>
          <a:srcRect/>
          <a:stretch>
            <a:fillRect/>
          </a:stretch>
        </p:blipFill>
        <p:spPr bwMode="auto">
          <a:xfrm>
            <a:off x="573485" y="2209800"/>
            <a:ext cx="2398315" cy="3200400"/>
          </a:xfrm>
          <a:prstGeom prst="rect">
            <a:avLst/>
          </a:prstGeom>
          <a:noFill/>
        </p:spPr>
      </p:pic>
      <p:pic>
        <p:nvPicPr>
          <p:cNvPr id="8195" name="Picture 3" descr="C:\Users\Valbona\Desktop\Merita\316141532_541836610766839_3468599455601446562_n.jpg"/>
          <p:cNvPicPr>
            <a:picLocks noChangeAspect="1" noChangeArrowheads="1"/>
          </p:cNvPicPr>
          <p:nvPr/>
        </p:nvPicPr>
        <p:blipFill>
          <a:blip r:embed="rId6" cstate="print"/>
          <a:srcRect/>
          <a:stretch>
            <a:fillRect/>
          </a:stretch>
        </p:blipFill>
        <p:spPr bwMode="auto">
          <a:xfrm>
            <a:off x="3392885" y="2209800"/>
            <a:ext cx="2398315" cy="3200400"/>
          </a:xfrm>
          <a:prstGeom prst="rect">
            <a:avLst/>
          </a:prstGeom>
          <a:noFill/>
        </p:spPr>
      </p:pic>
      <p:pic>
        <p:nvPicPr>
          <p:cNvPr id="8196" name="Picture 4" descr="C:\Users\Valbona\Desktop\Merita\316174699_581300783756818_2811865796156949199_n.jpg"/>
          <p:cNvPicPr>
            <a:picLocks noChangeAspect="1" noChangeArrowheads="1"/>
          </p:cNvPicPr>
          <p:nvPr/>
        </p:nvPicPr>
        <p:blipFill>
          <a:blip r:embed="rId7" cstate="print"/>
          <a:srcRect/>
          <a:stretch>
            <a:fillRect/>
          </a:stretch>
        </p:blipFill>
        <p:spPr bwMode="auto">
          <a:xfrm>
            <a:off x="6212285" y="2209800"/>
            <a:ext cx="2398315" cy="3200400"/>
          </a:xfrm>
          <a:prstGeom prst="rect">
            <a:avLst/>
          </a:prstGeom>
          <a:noFill/>
        </p:spPr>
      </p:pic>
      <p:sp>
        <p:nvSpPr>
          <p:cNvPr id="12" name="TextBox 11"/>
          <p:cNvSpPr txBox="1"/>
          <p:nvPr/>
        </p:nvSpPr>
        <p:spPr>
          <a:xfrm>
            <a:off x="2362200" y="5486400"/>
            <a:ext cx="5181600" cy="1288045"/>
          </a:xfrm>
          <a:prstGeom prst="rect">
            <a:avLst/>
          </a:prstGeom>
          <a:noFill/>
        </p:spPr>
        <p:txBody>
          <a:bodyPr wrap="square" rtlCol="0">
            <a:spAutoFit/>
          </a:bodyPr>
          <a:lstStyle/>
          <a:p>
            <a:pPr algn="ctr">
              <a:lnSpc>
                <a:spcPct val="150000"/>
              </a:lnSpc>
            </a:pPr>
            <a:r>
              <a:rPr lang="en-US" b="1" dirty="0" smtClean="0"/>
              <a:t>Material:</a:t>
            </a:r>
          </a:p>
          <a:p>
            <a:pPr algn="ctr">
              <a:lnSpc>
                <a:spcPct val="150000"/>
              </a:lnSpc>
              <a:buFontTx/>
              <a:buChar char="-"/>
            </a:pPr>
            <a:r>
              <a:rPr lang="en-US" b="1" dirty="0" smtClean="0"/>
              <a:t> Cloth bag</a:t>
            </a:r>
          </a:p>
          <a:p>
            <a:pPr algn="ctr">
              <a:lnSpc>
                <a:spcPct val="150000"/>
              </a:lnSpc>
              <a:buFontTx/>
              <a:buChar char="-"/>
            </a:pPr>
            <a:r>
              <a:rPr lang="en-US" b="1" dirty="0" smtClean="0"/>
              <a:t> Different object in pairs</a:t>
            </a:r>
            <a:endParaRPr lang="en-US" b="1" dirty="0"/>
          </a:p>
        </p:txBody>
      </p:sp>
    </p:spTree>
  </p:cSld>
  <p:clrMapOvr>
    <a:masterClrMapping/>
  </p:clrMapOvr>
  <p:transition>
    <p:wheel spokes="2"/>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6" name="TextBox 5"/>
          <p:cNvSpPr txBox="1"/>
          <p:nvPr/>
        </p:nvSpPr>
        <p:spPr>
          <a:xfrm>
            <a:off x="1524000" y="2514600"/>
            <a:ext cx="5943600" cy="2169825"/>
          </a:xfrm>
          <a:prstGeom prst="rect">
            <a:avLst/>
          </a:prstGeom>
          <a:noFill/>
        </p:spPr>
        <p:txBody>
          <a:bodyPr wrap="square" rtlCol="0">
            <a:spAutoFit/>
          </a:bodyPr>
          <a:lstStyle/>
          <a:p>
            <a:pPr algn="ctr">
              <a:lnSpc>
                <a:spcPct val="150000"/>
              </a:lnSpc>
            </a:pPr>
            <a:r>
              <a:rPr lang="en-US" sz="3000" dirty="0" smtClean="0">
                <a:latin typeface="Arial Black" pitchFamily="34" charset="0"/>
              </a:rPr>
              <a:t>The activities of the </a:t>
            </a:r>
            <a:r>
              <a:rPr lang="en-US" sz="3000" dirty="0" smtClean="0">
                <a:latin typeface="Arial Black" pitchFamily="34" charset="0"/>
              </a:rPr>
              <a:t>Italian </a:t>
            </a:r>
            <a:r>
              <a:rPr lang="en-US" sz="3000" dirty="0" smtClean="0">
                <a:latin typeface="Arial Black" pitchFamily="34" charset="0"/>
              </a:rPr>
              <a:t>team that have been applied in our kindergarten</a:t>
            </a:r>
            <a:endParaRPr lang="en-US" sz="3000" dirty="0">
              <a:latin typeface="Arial Black" pitchFamily="34" charset="0"/>
            </a:endParaRP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2133600" y="1219200"/>
            <a:ext cx="5410200" cy="523220"/>
          </a:xfrm>
          <a:prstGeom prst="rect">
            <a:avLst/>
          </a:prstGeom>
          <a:noFill/>
        </p:spPr>
        <p:txBody>
          <a:bodyPr wrap="square" rtlCol="0">
            <a:spAutoFit/>
          </a:bodyPr>
          <a:lstStyle/>
          <a:p>
            <a:pPr algn="ctr"/>
            <a:r>
              <a:rPr lang="en-US" sz="2800" dirty="0" smtClean="0">
                <a:latin typeface="Arial Black" pitchFamily="34" charset="0"/>
              </a:rPr>
              <a:t>Making an healthy snake</a:t>
            </a:r>
            <a:endParaRPr lang="en-US" sz="2800" dirty="0">
              <a:latin typeface="Arial Black" pitchFamily="34" charset="0"/>
            </a:endParaRPr>
          </a:p>
        </p:txBody>
      </p:sp>
      <p:sp>
        <p:nvSpPr>
          <p:cNvPr id="8" name="TextBox 7"/>
          <p:cNvSpPr txBox="1"/>
          <p:nvPr/>
        </p:nvSpPr>
        <p:spPr>
          <a:xfrm>
            <a:off x="381000" y="1801790"/>
            <a:ext cx="8153400" cy="560410"/>
          </a:xfrm>
          <a:prstGeom prst="rect">
            <a:avLst/>
          </a:prstGeom>
          <a:noFill/>
        </p:spPr>
        <p:txBody>
          <a:bodyPr wrap="square" rtlCol="0">
            <a:spAutoFit/>
          </a:bodyPr>
          <a:lstStyle/>
          <a:p>
            <a:pPr algn="ctr">
              <a:lnSpc>
                <a:spcPct val="200000"/>
              </a:lnSpc>
              <a:buFontTx/>
              <a:buChar char="-"/>
            </a:pPr>
            <a:r>
              <a:rPr lang="en-US" b="1" dirty="0" smtClean="0">
                <a:latin typeface="Arial" pitchFamily="34" charset="0"/>
                <a:cs typeface="Arial" pitchFamily="34" charset="0"/>
              </a:rPr>
              <a:t> Making an healthy snake with the fruits of season.</a:t>
            </a:r>
          </a:p>
        </p:txBody>
      </p:sp>
      <p:pic>
        <p:nvPicPr>
          <p:cNvPr id="9218" name="Picture 2" descr="C:\Users\Valbona\Desktop\Albana\316585044_1087334555285628_6541947392622024154_n.jpg"/>
          <p:cNvPicPr>
            <a:picLocks noChangeAspect="1" noChangeArrowheads="1"/>
          </p:cNvPicPr>
          <p:nvPr/>
        </p:nvPicPr>
        <p:blipFill>
          <a:blip r:embed="rId5" cstate="print"/>
          <a:srcRect/>
          <a:stretch>
            <a:fillRect/>
          </a:stretch>
        </p:blipFill>
        <p:spPr bwMode="auto">
          <a:xfrm>
            <a:off x="1981200" y="2514600"/>
            <a:ext cx="256032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9" name="Picture 3" descr="C:\Users\Valbona\Desktop\Albana\316718115_1187238958554452_628070840216962992_n.jpg"/>
          <p:cNvPicPr>
            <a:picLocks noChangeAspect="1" noChangeArrowheads="1"/>
          </p:cNvPicPr>
          <p:nvPr/>
        </p:nvPicPr>
        <p:blipFill>
          <a:blip r:embed="rId6" cstate="print"/>
          <a:srcRect/>
          <a:stretch>
            <a:fillRect/>
          </a:stretch>
        </p:blipFill>
        <p:spPr bwMode="auto">
          <a:xfrm>
            <a:off x="3352800" y="4724400"/>
            <a:ext cx="2743200" cy="2058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0" name="Picture 4" descr="C:\Users\Valbona\Desktop\Albana\316585044_1087334555285628_6541947392622024154_n.jpg"/>
          <p:cNvPicPr>
            <a:picLocks noChangeAspect="1" noChangeArrowheads="1"/>
          </p:cNvPicPr>
          <p:nvPr/>
        </p:nvPicPr>
        <p:blipFill>
          <a:blip r:embed="rId5" cstate="print"/>
          <a:srcRect/>
          <a:stretch>
            <a:fillRect/>
          </a:stretch>
        </p:blipFill>
        <p:spPr bwMode="auto">
          <a:xfrm>
            <a:off x="4648200" y="2514600"/>
            <a:ext cx="2743200" cy="2058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2"/>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2133600" y="1219200"/>
            <a:ext cx="5410200" cy="523220"/>
          </a:xfrm>
          <a:prstGeom prst="rect">
            <a:avLst/>
          </a:prstGeom>
          <a:noFill/>
        </p:spPr>
        <p:txBody>
          <a:bodyPr wrap="square" rtlCol="0">
            <a:spAutoFit/>
          </a:bodyPr>
          <a:lstStyle/>
          <a:p>
            <a:pPr algn="ctr"/>
            <a:r>
              <a:rPr lang="en-US" sz="2800" dirty="0" smtClean="0">
                <a:latin typeface="Arial Black" pitchFamily="34" charset="0"/>
              </a:rPr>
              <a:t>Like Cinderella</a:t>
            </a:r>
            <a:endParaRPr lang="en-US" sz="2800" dirty="0">
              <a:latin typeface="Arial Black" pitchFamily="34" charset="0"/>
            </a:endParaRPr>
          </a:p>
        </p:txBody>
      </p:sp>
      <p:sp>
        <p:nvSpPr>
          <p:cNvPr id="8" name="TextBox 7"/>
          <p:cNvSpPr txBox="1"/>
          <p:nvPr/>
        </p:nvSpPr>
        <p:spPr>
          <a:xfrm>
            <a:off x="381000" y="1801790"/>
            <a:ext cx="8153400" cy="560410"/>
          </a:xfrm>
          <a:prstGeom prst="rect">
            <a:avLst/>
          </a:prstGeom>
          <a:noFill/>
        </p:spPr>
        <p:txBody>
          <a:bodyPr wrap="square" rtlCol="0">
            <a:spAutoFit/>
          </a:bodyPr>
          <a:lstStyle/>
          <a:p>
            <a:pPr algn="ctr">
              <a:lnSpc>
                <a:spcPct val="200000"/>
              </a:lnSpc>
              <a:buFontTx/>
              <a:buChar char="-"/>
            </a:pPr>
            <a:r>
              <a:rPr lang="en-US" b="1" dirty="0" smtClean="0">
                <a:latin typeface="Arial" pitchFamily="34" charset="0"/>
                <a:cs typeface="Arial" pitchFamily="34" charset="0"/>
              </a:rPr>
              <a:t> We clean the exercise room when we pour the games.</a:t>
            </a:r>
            <a:endParaRPr lang="en-US" b="1" dirty="0" smtClean="0">
              <a:latin typeface="Arial" pitchFamily="34" charset="0"/>
              <a:cs typeface="Arial" pitchFamily="34" charset="0"/>
            </a:endParaRPr>
          </a:p>
        </p:txBody>
      </p:sp>
      <p:pic>
        <p:nvPicPr>
          <p:cNvPr id="10242" name="Picture 2" descr="C:\Users\Valbona\Desktop\Albana\316423445_510363601150689_6564209904073777802_n.jpg"/>
          <p:cNvPicPr>
            <a:picLocks noChangeAspect="1" noChangeArrowheads="1"/>
          </p:cNvPicPr>
          <p:nvPr/>
        </p:nvPicPr>
        <p:blipFill>
          <a:blip r:embed="rId5" cstate="print"/>
          <a:srcRect/>
          <a:stretch>
            <a:fillRect/>
          </a:stretch>
        </p:blipFill>
        <p:spPr bwMode="auto">
          <a:xfrm>
            <a:off x="0" y="2362200"/>
            <a:ext cx="3657600" cy="2744903"/>
          </a:xfrm>
          <a:prstGeom prst="ellipse">
            <a:avLst/>
          </a:prstGeom>
          <a:ln>
            <a:noFill/>
          </a:ln>
          <a:effectLst>
            <a:softEdge rad="112500"/>
          </a:effectLst>
        </p:spPr>
      </p:pic>
      <p:pic>
        <p:nvPicPr>
          <p:cNvPr id="10243" name="Picture 3" descr="C:\Users\Valbona\Desktop\Albana\316432257_670986327923415_1592838442591280572_n.jpg"/>
          <p:cNvPicPr>
            <a:picLocks noChangeAspect="1" noChangeArrowheads="1"/>
          </p:cNvPicPr>
          <p:nvPr/>
        </p:nvPicPr>
        <p:blipFill>
          <a:blip r:embed="rId6" cstate="print"/>
          <a:srcRect/>
          <a:stretch>
            <a:fillRect/>
          </a:stretch>
        </p:blipFill>
        <p:spPr bwMode="auto">
          <a:xfrm>
            <a:off x="5486400" y="2436697"/>
            <a:ext cx="3657600" cy="2744903"/>
          </a:xfrm>
          <a:prstGeom prst="ellipse">
            <a:avLst/>
          </a:prstGeom>
          <a:ln>
            <a:noFill/>
          </a:ln>
          <a:effectLst>
            <a:softEdge rad="112500"/>
          </a:effectLst>
        </p:spPr>
      </p:pic>
      <p:pic>
        <p:nvPicPr>
          <p:cNvPr id="10245" name="Picture 5" descr="C:\Users\Valbona\Desktop\Albana\316610405_823672318956652_7578767603791700359_n.jpg"/>
          <p:cNvPicPr>
            <a:picLocks noChangeAspect="1" noChangeArrowheads="1"/>
          </p:cNvPicPr>
          <p:nvPr/>
        </p:nvPicPr>
        <p:blipFill>
          <a:blip r:embed="rId7" cstate="print"/>
          <a:srcRect/>
          <a:stretch>
            <a:fillRect/>
          </a:stretch>
        </p:blipFill>
        <p:spPr bwMode="auto">
          <a:xfrm>
            <a:off x="2667000" y="4113097"/>
            <a:ext cx="3657600" cy="2744903"/>
          </a:xfrm>
          <a:prstGeom prst="ellipse">
            <a:avLst/>
          </a:prstGeom>
          <a:ln>
            <a:noFill/>
          </a:ln>
          <a:effectLst>
            <a:softEdge rad="112500"/>
          </a:effectLst>
        </p:spPr>
      </p:pic>
    </p:spTree>
  </p:cSld>
  <p:clrMapOvr>
    <a:masterClrMapping/>
  </p:clrMapOvr>
  <p:transition>
    <p:wheel spokes="2"/>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0" y="1371600"/>
            <a:ext cx="3505200" cy="954107"/>
          </a:xfrm>
          <a:prstGeom prst="rect">
            <a:avLst/>
          </a:prstGeom>
          <a:noFill/>
        </p:spPr>
        <p:txBody>
          <a:bodyPr wrap="square" rtlCol="0">
            <a:spAutoFit/>
          </a:bodyPr>
          <a:lstStyle/>
          <a:p>
            <a:pPr algn="ctr"/>
            <a:r>
              <a:rPr lang="en-US" sz="2800" dirty="0" smtClean="0">
                <a:latin typeface="Arial Black" pitchFamily="34" charset="0"/>
              </a:rPr>
              <a:t>How to wash </a:t>
            </a:r>
            <a:r>
              <a:rPr lang="en-US" sz="2800" dirty="0" err="1" smtClean="0">
                <a:latin typeface="Arial Black" pitchFamily="34" charset="0"/>
              </a:rPr>
              <a:t>lego</a:t>
            </a:r>
            <a:r>
              <a:rPr lang="en-US" sz="2800" dirty="0" smtClean="0">
                <a:latin typeface="Arial Black" pitchFamily="34" charset="0"/>
              </a:rPr>
              <a:t>?</a:t>
            </a:r>
          </a:p>
        </p:txBody>
      </p:sp>
      <p:sp>
        <p:nvSpPr>
          <p:cNvPr id="8" name="TextBox 7"/>
          <p:cNvSpPr txBox="1"/>
          <p:nvPr/>
        </p:nvSpPr>
        <p:spPr>
          <a:xfrm>
            <a:off x="228600" y="2667000"/>
            <a:ext cx="4343400" cy="1754326"/>
          </a:xfrm>
          <a:prstGeom prst="rect">
            <a:avLst/>
          </a:prstGeom>
          <a:noFill/>
        </p:spPr>
        <p:txBody>
          <a:bodyPr wrap="square" rtlCol="0">
            <a:spAutoFit/>
          </a:bodyPr>
          <a:lstStyle/>
          <a:p>
            <a:pPr algn="just">
              <a:lnSpc>
                <a:spcPct val="200000"/>
              </a:lnSpc>
            </a:pPr>
            <a:r>
              <a:rPr lang="en-US" b="1" dirty="0" smtClean="0">
                <a:latin typeface="Arial" pitchFamily="34" charset="0"/>
                <a:cs typeface="Arial" pitchFamily="34" charset="0"/>
              </a:rPr>
              <a:t>Step 1: Washing</a:t>
            </a:r>
          </a:p>
          <a:p>
            <a:pPr algn="just">
              <a:lnSpc>
                <a:spcPct val="200000"/>
              </a:lnSpc>
            </a:pPr>
            <a:r>
              <a:rPr lang="en-US" b="1" dirty="0" smtClean="0">
                <a:latin typeface="Arial" pitchFamily="34" charset="0"/>
                <a:cs typeface="Arial" pitchFamily="34" charset="0"/>
              </a:rPr>
              <a:t>Step 2: Rinsing</a:t>
            </a:r>
          </a:p>
          <a:p>
            <a:pPr algn="just">
              <a:lnSpc>
                <a:spcPct val="200000"/>
              </a:lnSpc>
            </a:pPr>
            <a:r>
              <a:rPr lang="en-US" b="1" dirty="0" smtClean="0">
                <a:latin typeface="Arial" pitchFamily="34" charset="0"/>
                <a:cs typeface="Arial" pitchFamily="34" charset="0"/>
              </a:rPr>
              <a:t>Step 3: Voltage </a:t>
            </a:r>
            <a:endParaRPr lang="en-US" b="1" dirty="0">
              <a:latin typeface="Arial" pitchFamily="34" charset="0"/>
              <a:cs typeface="Arial" pitchFamily="34" charset="0"/>
            </a:endParaRPr>
          </a:p>
        </p:txBody>
      </p:sp>
      <p:pic>
        <p:nvPicPr>
          <p:cNvPr id="11266" name="Picture 2" descr="C:\Users\Valbona\Desktop\Albana\316794297_829479641642927_7657635066602337817_n.jpg"/>
          <p:cNvPicPr>
            <a:picLocks noChangeAspect="1" noChangeArrowheads="1"/>
          </p:cNvPicPr>
          <p:nvPr/>
        </p:nvPicPr>
        <p:blipFill>
          <a:blip r:embed="rId5" cstate="print"/>
          <a:srcRect/>
          <a:stretch>
            <a:fillRect/>
          </a:stretch>
        </p:blipFill>
        <p:spPr bwMode="auto">
          <a:xfrm>
            <a:off x="3276600" y="1524000"/>
            <a:ext cx="2743200" cy="205867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268" name="Picture 4" descr="C:\Users\Valbona\Desktop\Albana\316845901_1182503519337606_5544880388516292235_n.jpg"/>
          <p:cNvPicPr>
            <a:picLocks noChangeAspect="1" noChangeArrowheads="1"/>
          </p:cNvPicPr>
          <p:nvPr/>
        </p:nvPicPr>
        <p:blipFill>
          <a:blip r:embed="rId6" cstate="print"/>
          <a:srcRect/>
          <a:stretch>
            <a:fillRect/>
          </a:stretch>
        </p:blipFill>
        <p:spPr bwMode="auto">
          <a:xfrm>
            <a:off x="3352800" y="4343400"/>
            <a:ext cx="2743200" cy="205867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269" name="Picture 5" descr="C:\Users\Valbona\Desktop\Albana\316552490_587551393140516_3731645064006881996_n.jpg"/>
          <p:cNvPicPr>
            <a:picLocks noChangeAspect="1" noChangeArrowheads="1"/>
          </p:cNvPicPr>
          <p:nvPr/>
        </p:nvPicPr>
        <p:blipFill>
          <a:blip r:embed="rId7" cstate="print"/>
          <a:srcRect/>
          <a:stretch>
            <a:fillRect/>
          </a:stretch>
        </p:blipFill>
        <p:spPr bwMode="auto">
          <a:xfrm>
            <a:off x="6096000" y="3200400"/>
            <a:ext cx="2743200" cy="205867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wheel spokes="2"/>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1676400" y="1143000"/>
            <a:ext cx="5334000" cy="954107"/>
          </a:xfrm>
          <a:prstGeom prst="rect">
            <a:avLst/>
          </a:prstGeom>
          <a:noFill/>
        </p:spPr>
        <p:txBody>
          <a:bodyPr wrap="square" rtlCol="0">
            <a:spAutoFit/>
          </a:bodyPr>
          <a:lstStyle/>
          <a:p>
            <a:pPr algn="ctr"/>
            <a:r>
              <a:rPr lang="en-US" sz="2800" dirty="0" smtClean="0">
                <a:latin typeface="Arial Black" pitchFamily="34" charset="0"/>
              </a:rPr>
              <a:t>Discovering fossil by sensory bag (fox)</a:t>
            </a:r>
            <a:endParaRPr lang="en-US" sz="2800" dirty="0" smtClean="0">
              <a:latin typeface="Arial Black" pitchFamily="34" charset="0"/>
            </a:endParaRPr>
          </a:p>
        </p:txBody>
      </p:sp>
      <p:pic>
        <p:nvPicPr>
          <p:cNvPr id="12290" name="Picture 2" descr="C:\Users\Valbona\Desktop\Albana\316618758_1285971011969689_7656233489649581131_n.jpg"/>
          <p:cNvPicPr>
            <a:picLocks noChangeAspect="1" noChangeArrowheads="1"/>
          </p:cNvPicPr>
          <p:nvPr/>
        </p:nvPicPr>
        <p:blipFill>
          <a:blip r:embed="rId5" cstate="print"/>
          <a:srcRect/>
          <a:stretch>
            <a:fillRect/>
          </a:stretch>
        </p:blipFill>
        <p:spPr bwMode="auto">
          <a:xfrm>
            <a:off x="3811702" y="2743200"/>
            <a:ext cx="2055698" cy="2743200"/>
          </a:xfrm>
          <a:prstGeom prst="rect">
            <a:avLst/>
          </a:prstGeom>
          <a:noFill/>
        </p:spPr>
      </p:pic>
      <p:pic>
        <p:nvPicPr>
          <p:cNvPr id="12291" name="Picture 3" descr="C:\Users\Valbona\Desktop\Albana\316530178_801004357673554_6351198053289417145_n.jpg"/>
          <p:cNvPicPr>
            <a:picLocks noChangeAspect="1" noChangeArrowheads="1"/>
          </p:cNvPicPr>
          <p:nvPr/>
        </p:nvPicPr>
        <p:blipFill>
          <a:blip r:embed="rId6" cstate="print"/>
          <a:srcRect/>
          <a:stretch>
            <a:fillRect/>
          </a:stretch>
        </p:blipFill>
        <p:spPr bwMode="auto">
          <a:xfrm>
            <a:off x="5867400" y="2743200"/>
            <a:ext cx="2055698" cy="2743200"/>
          </a:xfrm>
          <a:prstGeom prst="rect">
            <a:avLst/>
          </a:prstGeom>
          <a:noFill/>
        </p:spPr>
      </p:pic>
      <p:pic>
        <p:nvPicPr>
          <p:cNvPr id="12293" name="Picture 5" descr="C:\Users\Valbona\Desktop\Albana\315941006_669899261511000_7425345731448988809_n.jpg"/>
          <p:cNvPicPr>
            <a:picLocks noChangeAspect="1" noChangeArrowheads="1"/>
          </p:cNvPicPr>
          <p:nvPr/>
        </p:nvPicPr>
        <p:blipFill>
          <a:blip r:embed="rId7" cstate="print"/>
          <a:srcRect/>
          <a:stretch>
            <a:fillRect/>
          </a:stretch>
        </p:blipFill>
        <p:spPr bwMode="auto">
          <a:xfrm>
            <a:off x="1754302" y="2743200"/>
            <a:ext cx="2055698" cy="2743200"/>
          </a:xfrm>
          <a:prstGeom prst="rect">
            <a:avLst/>
          </a:prstGeom>
          <a:noFill/>
        </p:spPr>
      </p:pic>
      <p:sp>
        <p:nvSpPr>
          <p:cNvPr id="12" name="TextBox 11"/>
          <p:cNvSpPr txBox="1"/>
          <p:nvPr/>
        </p:nvSpPr>
        <p:spPr>
          <a:xfrm>
            <a:off x="381000" y="2057400"/>
            <a:ext cx="8153400" cy="560410"/>
          </a:xfrm>
          <a:prstGeom prst="rect">
            <a:avLst/>
          </a:prstGeom>
          <a:noFill/>
        </p:spPr>
        <p:txBody>
          <a:bodyPr wrap="square" rtlCol="0">
            <a:spAutoFit/>
          </a:bodyPr>
          <a:lstStyle/>
          <a:p>
            <a:pPr algn="ctr">
              <a:lnSpc>
                <a:spcPct val="200000"/>
              </a:lnSpc>
              <a:buFontTx/>
              <a:buChar char="-"/>
            </a:pPr>
            <a:r>
              <a:rPr lang="en-US" b="1" dirty="0" smtClean="0">
                <a:latin typeface="Arial" pitchFamily="34" charset="0"/>
                <a:cs typeface="Arial" pitchFamily="34" charset="0"/>
              </a:rPr>
              <a:t>  </a:t>
            </a:r>
            <a:r>
              <a:rPr lang="en-US" b="1" dirty="0" smtClean="0">
                <a:latin typeface="Arial" pitchFamily="34" charset="0"/>
                <a:cs typeface="Arial" pitchFamily="34" charset="0"/>
              </a:rPr>
              <a:t>Discovering the animal in </a:t>
            </a:r>
            <a:r>
              <a:rPr lang="en-US" b="1" dirty="0" err="1" smtClean="0">
                <a:latin typeface="Arial" pitchFamily="34" charset="0"/>
                <a:cs typeface="Arial" pitchFamily="34" charset="0"/>
              </a:rPr>
              <a:t>senosrial</a:t>
            </a:r>
            <a:r>
              <a:rPr lang="en-US" b="1" dirty="0" smtClean="0">
                <a:latin typeface="Arial" pitchFamily="34" charset="0"/>
                <a:cs typeface="Arial" pitchFamily="34" charset="0"/>
              </a:rPr>
              <a:t> bag – fox.</a:t>
            </a:r>
            <a:endParaRPr lang="en-US" b="1" dirty="0" smtClean="0">
              <a:latin typeface="Arial" pitchFamily="34" charset="0"/>
              <a:cs typeface="Arial" pitchFamily="34" charset="0"/>
            </a:endParaRPr>
          </a:p>
        </p:txBody>
      </p:sp>
    </p:spTree>
  </p:cSld>
  <p:clrMapOvr>
    <a:masterClrMapping/>
  </p:clrMapOvr>
  <p:transition>
    <p:wheel spokes="2"/>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1676400" y="1219200"/>
            <a:ext cx="5334000" cy="954107"/>
          </a:xfrm>
          <a:prstGeom prst="rect">
            <a:avLst/>
          </a:prstGeom>
          <a:noFill/>
        </p:spPr>
        <p:txBody>
          <a:bodyPr wrap="square" rtlCol="0">
            <a:spAutoFit/>
          </a:bodyPr>
          <a:lstStyle/>
          <a:p>
            <a:pPr algn="ctr"/>
            <a:r>
              <a:rPr lang="en-US" sz="2800" dirty="0" smtClean="0">
                <a:latin typeface="Arial Black" pitchFamily="34" charset="0"/>
              </a:rPr>
              <a:t>Mix, touch and create colors</a:t>
            </a:r>
            <a:endParaRPr lang="en-US" sz="2800" dirty="0" smtClean="0">
              <a:latin typeface="Arial Black" pitchFamily="34" charset="0"/>
            </a:endParaRPr>
          </a:p>
        </p:txBody>
      </p:sp>
      <p:pic>
        <p:nvPicPr>
          <p:cNvPr id="13314" name="Picture 2" descr="C:\Users\Valbona\Desktop\Albana\316449203_841355013751183_6164353112090619369_n.jpg"/>
          <p:cNvPicPr>
            <a:picLocks noChangeAspect="1" noChangeArrowheads="1"/>
          </p:cNvPicPr>
          <p:nvPr/>
        </p:nvPicPr>
        <p:blipFill>
          <a:blip r:embed="rId5" cstate="print"/>
          <a:srcRect/>
          <a:stretch>
            <a:fillRect/>
          </a:stretch>
        </p:blipFill>
        <p:spPr bwMode="auto">
          <a:xfrm>
            <a:off x="2895600" y="3048000"/>
            <a:ext cx="3411646" cy="3550920"/>
          </a:xfrm>
          <a:prstGeom prst="ellipse">
            <a:avLst/>
          </a:prstGeom>
          <a:ln>
            <a:noFill/>
          </a:ln>
          <a:effectLst>
            <a:softEdge rad="112500"/>
          </a:effectLst>
        </p:spPr>
      </p:pic>
      <p:pic>
        <p:nvPicPr>
          <p:cNvPr id="13315" name="Picture 3" descr="C:\Users\Valbona\Desktop\Albana\316560660_855085365677893_672044142853315739_n.jpg"/>
          <p:cNvPicPr>
            <a:picLocks noChangeAspect="1" noChangeArrowheads="1"/>
          </p:cNvPicPr>
          <p:nvPr/>
        </p:nvPicPr>
        <p:blipFill>
          <a:blip r:embed="rId6" cstate="print"/>
          <a:srcRect/>
          <a:stretch>
            <a:fillRect/>
          </a:stretch>
        </p:blipFill>
        <p:spPr bwMode="auto">
          <a:xfrm>
            <a:off x="6574378" y="2057400"/>
            <a:ext cx="2569622" cy="3429000"/>
          </a:xfrm>
          <a:prstGeom prst="ellipse">
            <a:avLst/>
          </a:prstGeom>
          <a:ln>
            <a:noFill/>
          </a:ln>
          <a:effectLst>
            <a:softEdge rad="112500"/>
          </a:effectLst>
        </p:spPr>
      </p:pic>
      <p:pic>
        <p:nvPicPr>
          <p:cNvPr id="13316" name="Picture 4" descr="C:\Users\Valbona\Desktop\Albana\316729807_1332420784162315_6755360455973697193_n.jpg"/>
          <p:cNvPicPr>
            <a:picLocks noChangeAspect="1" noChangeArrowheads="1"/>
          </p:cNvPicPr>
          <p:nvPr/>
        </p:nvPicPr>
        <p:blipFill>
          <a:blip r:embed="rId7" cstate="print"/>
          <a:srcRect/>
          <a:stretch>
            <a:fillRect/>
          </a:stretch>
        </p:blipFill>
        <p:spPr bwMode="auto">
          <a:xfrm>
            <a:off x="304800" y="1905000"/>
            <a:ext cx="2665298" cy="3556673"/>
          </a:xfrm>
          <a:prstGeom prst="ellipse">
            <a:avLst/>
          </a:prstGeom>
          <a:ln>
            <a:noFill/>
          </a:ln>
          <a:effectLst>
            <a:softEdge rad="112500"/>
          </a:effectLst>
        </p:spPr>
      </p:pic>
    </p:spTree>
  </p:cSld>
  <p:clrMapOvr>
    <a:masterClrMapping/>
  </p:clrMapOvr>
  <p:transition>
    <p:wheel spokes="2"/>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447800" y="990600"/>
            <a:ext cx="7315200" cy="733534"/>
          </a:xfrm>
          <a:prstGeom prst="rect">
            <a:avLst/>
          </a:prstGeom>
          <a:noFill/>
        </p:spPr>
        <p:txBody>
          <a:bodyPr wrap="square" rtlCol="0">
            <a:spAutoFit/>
          </a:bodyPr>
          <a:lstStyle/>
          <a:p>
            <a:endParaRPr lang="sq-AL" dirty="0"/>
          </a:p>
          <a:p>
            <a:pPr>
              <a:lnSpc>
                <a:spcPct val="150000"/>
              </a:lnSpc>
            </a:pPr>
            <a:r>
              <a:rPr lang="sq-AL" dirty="0"/>
              <a:t>	</a:t>
            </a:r>
            <a:endParaRPr lang="en-US" dirty="0"/>
          </a:p>
        </p:txBody>
      </p:sp>
      <p:pic>
        <p:nvPicPr>
          <p:cNvPr id="9"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pic>
        <p:nvPicPr>
          <p:cNvPr id="1026" name="Picture 2" descr="C:\Users\Valbona\Desktop\Mjellma\315522823_687295929636415_7716546586668907905_n.jpg"/>
          <p:cNvPicPr>
            <a:picLocks noChangeAspect="1" noChangeArrowheads="1"/>
          </p:cNvPicPr>
          <p:nvPr/>
        </p:nvPicPr>
        <p:blipFill>
          <a:blip r:embed="rId5" cstate="print"/>
          <a:srcRect/>
          <a:stretch>
            <a:fillRect/>
          </a:stretch>
        </p:blipFill>
        <p:spPr bwMode="auto">
          <a:xfrm rot="5400000">
            <a:off x="4001256" y="2475744"/>
            <a:ext cx="2513088" cy="1828800"/>
          </a:xfrm>
          <a:prstGeom prst="rect">
            <a:avLst/>
          </a:prstGeom>
          <a:ln>
            <a:noFill/>
          </a:ln>
          <a:effectLst>
            <a:softEdge rad="112500"/>
          </a:effectLst>
        </p:spPr>
      </p:pic>
      <p:pic>
        <p:nvPicPr>
          <p:cNvPr id="1027" name="Picture 3" descr="C:\Users\Valbona\Desktop\Mjellma\315530703_601198058430143_4410163995620302106_n.jpg"/>
          <p:cNvPicPr>
            <a:picLocks noChangeAspect="1" noChangeArrowheads="1"/>
          </p:cNvPicPr>
          <p:nvPr/>
        </p:nvPicPr>
        <p:blipFill>
          <a:blip r:embed="rId6" cstate="print"/>
          <a:srcRect/>
          <a:stretch>
            <a:fillRect/>
          </a:stretch>
        </p:blipFill>
        <p:spPr bwMode="auto">
          <a:xfrm>
            <a:off x="6707113" y="5029200"/>
            <a:ext cx="2436887" cy="1828800"/>
          </a:xfrm>
          <a:prstGeom prst="rect">
            <a:avLst/>
          </a:prstGeom>
          <a:ln>
            <a:noFill/>
          </a:ln>
          <a:effectLst>
            <a:softEdge rad="112500"/>
          </a:effectLst>
        </p:spPr>
      </p:pic>
      <p:pic>
        <p:nvPicPr>
          <p:cNvPr id="2" name="Picture 4" descr="C:\Users\Valbona\Desktop\Mjellma\316152981_1620804711669612_6007957718428012061_n.jpg"/>
          <p:cNvPicPr>
            <a:picLocks noChangeAspect="1" noChangeArrowheads="1"/>
          </p:cNvPicPr>
          <p:nvPr/>
        </p:nvPicPr>
        <p:blipFill>
          <a:blip r:embed="rId7" cstate="print"/>
          <a:srcRect/>
          <a:stretch>
            <a:fillRect/>
          </a:stretch>
        </p:blipFill>
        <p:spPr bwMode="auto">
          <a:xfrm>
            <a:off x="6934200" y="2057400"/>
            <a:ext cx="1918042" cy="2559505"/>
          </a:xfrm>
          <a:prstGeom prst="rect">
            <a:avLst/>
          </a:prstGeom>
          <a:ln>
            <a:noFill/>
          </a:ln>
          <a:effectLst>
            <a:softEdge rad="112500"/>
          </a:effectLst>
        </p:spPr>
      </p:pic>
      <p:pic>
        <p:nvPicPr>
          <p:cNvPr id="3" name="Picture 5" descr="C:\Users\Valbona\Desktop\Mjellma\316350414_492709452819012_1391326015949426599_n.jpg"/>
          <p:cNvPicPr>
            <a:picLocks noChangeAspect="1" noChangeArrowheads="1"/>
          </p:cNvPicPr>
          <p:nvPr/>
        </p:nvPicPr>
        <p:blipFill>
          <a:blip r:embed="rId8" cstate="print"/>
          <a:srcRect/>
          <a:stretch>
            <a:fillRect/>
          </a:stretch>
        </p:blipFill>
        <p:spPr bwMode="auto">
          <a:xfrm>
            <a:off x="3810000" y="5029200"/>
            <a:ext cx="2436887" cy="1828800"/>
          </a:xfrm>
          <a:prstGeom prst="rect">
            <a:avLst/>
          </a:prstGeom>
          <a:ln>
            <a:noFill/>
          </a:ln>
          <a:effectLst>
            <a:softEdge rad="112500"/>
          </a:effectLst>
        </p:spPr>
      </p:pic>
      <p:sp>
        <p:nvSpPr>
          <p:cNvPr id="11" name="TextBox 10"/>
          <p:cNvSpPr txBox="1"/>
          <p:nvPr/>
        </p:nvSpPr>
        <p:spPr>
          <a:xfrm>
            <a:off x="609600" y="1600200"/>
            <a:ext cx="2819400" cy="523220"/>
          </a:xfrm>
          <a:prstGeom prst="rect">
            <a:avLst/>
          </a:prstGeom>
          <a:noFill/>
        </p:spPr>
        <p:txBody>
          <a:bodyPr wrap="square" rtlCol="0">
            <a:spAutoFit/>
          </a:bodyPr>
          <a:lstStyle/>
          <a:p>
            <a:pPr algn="ctr"/>
            <a:r>
              <a:rPr lang="en-US" sz="2800" dirty="0" smtClean="0">
                <a:latin typeface="Arial Black" pitchFamily="34" charset="0"/>
              </a:rPr>
              <a:t>Sock folding</a:t>
            </a:r>
            <a:endParaRPr lang="en-US" sz="2800" dirty="0">
              <a:latin typeface="Arial Black" pitchFamily="34" charset="0"/>
            </a:endParaRPr>
          </a:p>
        </p:txBody>
      </p:sp>
      <p:sp>
        <p:nvSpPr>
          <p:cNvPr id="12" name="TextBox 11"/>
          <p:cNvSpPr txBox="1"/>
          <p:nvPr/>
        </p:nvSpPr>
        <p:spPr>
          <a:xfrm>
            <a:off x="0" y="2209800"/>
            <a:ext cx="4038600" cy="3416320"/>
          </a:xfrm>
          <a:prstGeom prst="rect">
            <a:avLst/>
          </a:prstGeom>
          <a:noFill/>
        </p:spPr>
        <p:txBody>
          <a:bodyPr wrap="square" rtlCol="0">
            <a:spAutoFit/>
          </a:bodyPr>
          <a:lstStyle/>
          <a:p>
            <a:pPr algn="just">
              <a:lnSpc>
                <a:spcPct val="200000"/>
              </a:lnSpc>
            </a:pPr>
            <a:r>
              <a:rPr lang="en-US" b="1" dirty="0" smtClean="0">
                <a:latin typeface="Arial" pitchFamily="34" charset="0"/>
                <a:cs typeface="Arial" pitchFamily="34" charset="0"/>
              </a:rPr>
              <a:t>- Different patterns and colors of socks are placed in front of the child in a mixed manner. The child is expected to match the socks according to their patterns and colors (grouping and folding).</a:t>
            </a:r>
            <a:endParaRPr lang="en-US" b="1" dirty="0">
              <a:latin typeface="Arial" pitchFamily="34" charset="0"/>
              <a:cs typeface="Arial" pitchFamily="34" charset="0"/>
            </a:endParaRPr>
          </a:p>
        </p:txBody>
      </p:sp>
    </p:spTree>
  </p:cSld>
  <p:clrMapOvr>
    <a:masterClrMapping/>
  </p:clrMapOvr>
  <p:transition>
    <p:pull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1676400" y="1219200"/>
            <a:ext cx="5334000" cy="523220"/>
          </a:xfrm>
          <a:prstGeom prst="rect">
            <a:avLst/>
          </a:prstGeom>
          <a:noFill/>
        </p:spPr>
        <p:txBody>
          <a:bodyPr wrap="square" rtlCol="0">
            <a:spAutoFit/>
          </a:bodyPr>
          <a:lstStyle/>
          <a:p>
            <a:pPr algn="ctr"/>
            <a:r>
              <a:rPr lang="en-US" sz="2800" dirty="0" smtClean="0">
                <a:latin typeface="Arial Black" pitchFamily="34" charset="0"/>
              </a:rPr>
              <a:t>Like Kim’s game</a:t>
            </a:r>
            <a:endParaRPr lang="en-US" sz="2800" dirty="0" smtClean="0">
              <a:latin typeface="Arial Black" pitchFamily="34" charset="0"/>
            </a:endParaRPr>
          </a:p>
        </p:txBody>
      </p:sp>
      <p:pic>
        <p:nvPicPr>
          <p:cNvPr id="18434" name="Picture 2" descr="C:\Users\Valbona\Desktop\Vali\316692545_5858415800902756_4319116006092231125_n.jpg"/>
          <p:cNvPicPr>
            <a:picLocks noChangeAspect="1" noChangeArrowheads="1"/>
          </p:cNvPicPr>
          <p:nvPr/>
        </p:nvPicPr>
        <p:blipFill>
          <a:blip r:embed="rId5" cstate="print"/>
          <a:srcRect/>
          <a:stretch>
            <a:fillRect/>
          </a:stretch>
        </p:blipFill>
        <p:spPr bwMode="auto">
          <a:xfrm>
            <a:off x="1219200" y="3352800"/>
            <a:ext cx="3657600" cy="2133600"/>
          </a:xfrm>
          <a:prstGeom prst="rect">
            <a:avLst/>
          </a:prstGeom>
          <a:noFill/>
        </p:spPr>
      </p:pic>
      <p:pic>
        <p:nvPicPr>
          <p:cNvPr id="18435" name="Picture 3" descr="C:\Users\Valbona\Desktop\Vali\316377491_868850727877135_6481137645927551799_n.jpg"/>
          <p:cNvPicPr>
            <a:picLocks noChangeAspect="1" noChangeArrowheads="1"/>
          </p:cNvPicPr>
          <p:nvPr/>
        </p:nvPicPr>
        <p:blipFill>
          <a:blip r:embed="rId6" cstate="print"/>
          <a:srcRect/>
          <a:stretch>
            <a:fillRect/>
          </a:stretch>
        </p:blipFill>
        <p:spPr bwMode="auto">
          <a:xfrm>
            <a:off x="5181600" y="3276600"/>
            <a:ext cx="3352800" cy="2209800"/>
          </a:xfrm>
          <a:prstGeom prst="rect">
            <a:avLst/>
          </a:prstGeom>
          <a:noFill/>
        </p:spPr>
      </p:pic>
      <p:sp>
        <p:nvSpPr>
          <p:cNvPr id="10" name="TextBox 9"/>
          <p:cNvSpPr txBox="1"/>
          <p:nvPr/>
        </p:nvSpPr>
        <p:spPr>
          <a:xfrm>
            <a:off x="1295400" y="2057400"/>
            <a:ext cx="6400800" cy="369332"/>
          </a:xfrm>
          <a:prstGeom prst="rect">
            <a:avLst/>
          </a:prstGeom>
          <a:noFill/>
        </p:spPr>
        <p:txBody>
          <a:bodyPr wrap="square" rtlCol="0">
            <a:spAutoFit/>
          </a:bodyPr>
          <a:lstStyle/>
          <a:p>
            <a:r>
              <a:rPr lang="en-US" b="1" dirty="0" smtClean="0">
                <a:latin typeface="Arial" pitchFamily="34" charset="0"/>
                <a:cs typeface="Arial" pitchFamily="34" charset="0"/>
              </a:rPr>
              <a:t>- Remember as many items as possible on the tray.</a:t>
            </a:r>
            <a:endParaRPr lang="en-US" b="1" dirty="0">
              <a:latin typeface="Arial" pitchFamily="34" charset="0"/>
              <a:cs typeface="Arial" pitchFamily="34" charset="0"/>
            </a:endParaRPr>
          </a:p>
        </p:txBody>
      </p:sp>
    </p:spTree>
  </p:cSld>
  <p:clrMapOvr>
    <a:masterClrMapping/>
  </p:clrMapOvr>
  <p:transition>
    <p:wheel spokes="2"/>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1676400" y="1219200"/>
            <a:ext cx="5334000" cy="954107"/>
          </a:xfrm>
          <a:prstGeom prst="rect">
            <a:avLst/>
          </a:prstGeom>
          <a:noFill/>
        </p:spPr>
        <p:txBody>
          <a:bodyPr wrap="square" rtlCol="0">
            <a:spAutoFit/>
          </a:bodyPr>
          <a:lstStyle/>
          <a:p>
            <a:pPr algn="ctr"/>
            <a:r>
              <a:rPr lang="en-US" sz="2800" dirty="0" smtClean="0">
                <a:latin typeface="Arial Black" pitchFamily="34" charset="0"/>
              </a:rPr>
              <a:t>Make your frozen eggs (animal, objects)</a:t>
            </a:r>
            <a:endParaRPr lang="en-US" sz="2800" dirty="0" smtClean="0">
              <a:latin typeface="Arial Black" pitchFamily="34" charset="0"/>
            </a:endParaRPr>
          </a:p>
        </p:txBody>
      </p:sp>
      <p:pic>
        <p:nvPicPr>
          <p:cNvPr id="14339" name="Picture 3" descr="C:\Users\Valbona\Desktop\Vali\316402435_615174646965222_2646822984399127786_n.jpg"/>
          <p:cNvPicPr>
            <a:picLocks noChangeAspect="1" noChangeArrowheads="1"/>
          </p:cNvPicPr>
          <p:nvPr/>
        </p:nvPicPr>
        <p:blipFill>
          <a:blip r:embed="rId5" cstate="print"/>
          <a:srcRect/>
          <a:stretch>
            <a:fillRect/>
          </a:stretch>
        </p:blipFill>
        <p:spPr bwMode="auto">
          <a:xfrm>
            <a:off x="381000" y="2735177"/>
            <a:ext cx="1600200" cy="2598823"/>
          </a:xfrm>
          <a:prstGeom prst="rect">
            <a:avLst/>
          </a:prstGeom>
          <a:ln>
            <a:noFill/>
          </a:ln>
          <a:effectLst>
            <a:softEdge rad="112500"/>
          </a:effectLst>
        </p:spPr>
      </p:pic>
      <p:pic>
        <p:nvPicPr>
          <p:cNvPr id="14340" name="Picture 4" descr="C:\Users\Valbona\Desktop\Vali\316374730_1149708508971340_870977030156519078_n.jpg"/>
          <p:cNvPicPr>
            <a:picLocks noChangeAspect="1" noChangeArrowheads="1"/>
          </p:cNvPicPr>
          <p:nvPr/>
        </p:nvPicPr>
        <p:blipFill>
          <a:blip r:embed="rId6" cstate="print"/>
          <a:srcRect/>
          <a:stretch>
            <a:fillRect/>
          </a:stretch>
        </p:blipFill>
        <p:spPr bwMode="auto">
          <a:xfrm>
            <a:off x="1981200" y="2735179"/>
            <a:ext cx="1691640" cy="2598821"/>
          </a:xfrm>
          <a:prstGeom prst="rect">
            <a:avLst/>
          </a:prstGeom>
          <a:ln>
            <a:noFill/>
          </a:ln>
          <a:effectLst>
            <a:softEdge rad="112500"/>
          </a:effectLst>
        </p:spPr>
      </p:pic>
      <p:pic>
        <p:nvPicPr>
          <p:cNvPr id="14342" name="Picture 6" descr="C:\Users\Valbona\Desktop\Vali\316756704_5674457692634850_366721564256237530_n.jpg"/>
          <p:cNvPicPr>
            <a:picLocks noChangeAspect="1" noChangeArrowheads="1"/>
          </p:cNvPicPr>
          <p:nvPr/>
        </p:nvPicPr>
        <p:blipFill>
          <a:blip r:embed="rId7" cstate="print"/>
          <a:srcRect/>
          <a:stretch>
            <a:fillRect/>
          </a:stretch>
        </p:blipFill>
        <p:spPr bwMode="auto">
          <a:xfrm>
            <a:off x="6400800" y="3276600"/>
            <a:ext cx="2743200" cy="2058677"/>
          </a:xfrm>
          <a:prstGeom prst="rect">
            <a:avLst/>
          </a:prstGeom>
          <a:ln>
            <a:noFill/>
          </a:ln>
          <a:effectLst>
            <a:softEdge rad="112500"/>
          </a:effectLst>
        </p:spPr>
      </p:pic>
      <p:pic>
        <p:nvPicPr>
          <p:cNvPr id="14343" name="Picture 7" descr="C:\Users\Valbona\Desktop\Vali\316771260_461265212805057_4433500297960473128_n.jpg"/>
          <p:cNvPicPr>
            <a:picLocks noChangeAspect="1" noChangeArrowheads="1"/>
          </p:cNvPicPr>
          <p:nvPr/>
        </p:nvPicPr>
        <p:blipFill>
          <a:blip r:embed="rId8" cstate="print"/>
          <a:srcRect/>
          <a:stretch>
            <a:fillRect/>
          </a:stretch>
        </p:blipFill>
        <p:spPr bwMode="auto">
          <a:xfrm>
            <a:off x="3657600" y="3276600"/>
            <a:ext cx="2743200" cy="2051038"/>
          </a:xfrm>
          <a:prstGeom prst="rect">
            <a:avLst/>
          </a:prstGeom>
          <a:ln>
            <a:noFill/>
          </a:ln>
          <a:effectLst>
            <a:softEdge rad="112500"/>
          </a:effectLst>
        </p:spPr>
      </p:pic>
    </p:spTree>
  </p:cSld>
  <p:clrMapOvr>
    <a:masterClrMapping/>
  </p:clrMapOvr>
  <p:transition>
    <p:wheel spokes="2"/>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1295400" y="1524000"/>
            <a:ext cx="6858000" cy="1384995"/>
          </a:xfrm>
          <a:prstGeom prst="rect">
            <a:avLst/>
          </a:prstGeom>
          <a:noFill/>
        </p:spPr>
        <p:txBody>
          <a:bodyPr wrap="square" rtlCol="0">
            <a:spAutoFit/>
          </a:bodyPr>
          <a:lstStyle/>
          <a:p>
            <a:pPr algn="ctr"/>
            <a:r>
              <a:rPr lang="en-US" sz="2800" dirty="0" smtClean="0">
                <a:latin typeface="Arial Black" pitchFamily="34" charset="0"/>
              </a:rPr>
              <a:t>How to set up sensory writing trays with salt or other materials (rice, white bean, salt) </a:t>
            </a:r>
            <a:endParaRPr lang="en-US" sz="2800" dirty="0" smtClean="0">
              <a:latin typeface="Arial Black" pitchFamily="34" charset="0"/>
            </a:endParaRPr>
          </a:p>
        </p:txBody>
      </p:sp>
      <p:pic>
        <p:nvPicPr>
          <p:cNvPr id="15362" name="Picture 2" descr="C:\Users\Valbona\Desktop\Vali\316569279_1618795668534770_6173488708289250846_n.jpg"/>
          <p:cNvPicPr>
            <a:picLocks noChangeAspect="1" noChangeArrowheads="1"/>
          </p:cNvPicPr>
          <p:nvPr/>
        </p:nvPicPr>
        <p:blipFill>
          <a:blip r:embed="rId5" cstate="print"/>
          <a:srcRect/>
          <a:stretch>
            <a:fillRect/>
          </a:stretch>
        </p:blipFill>
        <p:spPr bwMode="auto">
          <a:xfrm>
            <a:off x="5560907" y="3048000"/>
            <a:ext cx="2059093" cy="3657600"/>
          </a:xfrm>
          <a:prstGeom prst="rect">
            <a:avLst/>
          </a:prstGeom>
          <a:noFill/>
        </p:spPr>
      </p:pic>
      <p:pic>
        <p:nvPicPr>
          <p:cNvPr id="15363" name="Picture 3" descr="C:\Users\Valbona\Desktop\Vali\316471163_831242338076973_1930547863603977337_n.jpg"/>
          <p:cNvPicPr>
            <a:picLocks noChangeAspect="1" noChangeArrowheads="1"/>
          </p:cNvPicPr>
          <p:nvPr/>
        </p:nvPicPr>
        <p:blipFill>
          <a:blip r:embed="rId6" cstate="print"/>
          <a:srcRect/>
          <a:stretch>
            <a:fillRect/>
          </a:stretch>
        </p:blipFill>
        <p:spPr bwMode="auto">
          <a:xfrm>
            <a:off x="3543301" y="3048000"/>
            <a:ext cx="2059093" cy="3657600"/>
          </a:xfrm>
          <a:prstGeom prst="rect">
            <a:avLst/>
          </a:prstGeom>
          <a:noFill/>
        </p:spPr>
      </p:pic>
      <p:pic>
        <p:nvPicPr>
          <p:cNvPr id="15364" name="Picture 4" descr="C:\Users\Valbona\Desktop\Vali\316466799_1471485706685961_4850266825657073041_n.jpg"/>
          <p:cNvPicPr>
            <a:picLocks noChangeAspect="1" noChangeArrowheads="1"/>
          </p:cNvPicPr>
          <p:nvPr/>
        </p:nvPicPr>
        <p:blipFill>
          <a:blip r:embed="rId7" cstate="print"/>
          <a:srcRect/>
          <a:stretch>
            <a:fillRect/>
          </a:stretch>
        </p:blipFill>
        <p:spPr bwMode="auto">
          <a:xfrm>
            <a:off x="1600200" y="3048000"/>
            <a:ext cx="2059093" cy="3657600"/>
          </a:xfrm>
          <a:prstGeom prst="rect">
            <a:avLst/>
          </a:prstGeom>
          <a:noFill/>
        </p:spPr>
      </p:pic>
    </p:spTree>
  </p:cSld>
  <p:clrMapOvr>
    <a:masterClrMapping/>
  </p:clrMapOvr>
  <p:transition>
    <p:wheel spokes="2"/>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1905000" y="1686580"/>
            <a:ext cx="6858000" cy="523220"/>
          </a:xfrm>
          <a:prstGeom prst="rect">
            <a:avLst/>
          </a:prstGeom>
          <a:noFill/>
        </p:spPr>
        <p:txBody>
          <a:bodyPr wrap="square" rtlCol="0">
            <a:spAutoFit/>
          </a:bodyPr>
          <a:lstStyle/>
          <a:p>
            <a:pPr algn="ctr"/>
            <a:r>
              <a:rPr lang="en-US" sz="2800" dirty="0" smtClean="0">
                <a:latin typeface="Arial Black" pitchFamily="34" charset="0"/>
              </a:rPr>
              <a:t>Sensory bottle</a:t>
            </a:r>
            <a:endParaRPr lang="en-US" sz="2800" dirty="0" smtClean="0">
              <a:latin typeface="Arial Black" pitchFamily="34" charset="0"/>
            </a:endParaRPr>
          </a:p>
        </p:txBody>
      </p:sp>
      <p:pic>
        <p:nvPicPr>
          <p:cNvPr id="16387" name="Picture 3" descr="C:\Users\Valbona\Desktop\Vali\316367308_544406637056551_7948138064386975388_n.jpg"/>
          <p:cNvPicPr>
            <a:picLocks noChangeAspect="1" noChangeArrowheads="1"/>
          </p:cNvPicPr>
          <p:nvPr/>
        </p:nvPicPr>
        <p:blipFill>
          <a:blip r:embed="rId5" cstate="print"/>
          <a:srcRect/>
          <a:stretch>
            <a:fillRect/>
          </a:stretch>
        </p:blipFill>
        <p:spPr bwMode="auto">
          <a:xfrm>
            <a:off x="2971800" y="1295400"/>
            <a:ext cx="2059093" cy="3657600"/>
          </a:xfrm>
          <a:prstGeom prst="rect">
            <a:avLst/>
          </a:prstGeom>
          <a:ln>
            <a:noFill/>
          </a:ln>
          <a:effectLst>
            <a:softEdge rad="112500"/>
          </a:effectLst>
        </p:spPr>
      </p:pic>
      <p:pic>
        <p:nvPicPr>
          <p:cNvPr id="16388" name="Picture 4" descr="C:\Users\Valbona\Desktop\Vali\316054626_2407758139371988_8885939244746528815_n.jpg"/>
          <p:cNvPicPr>
            <a:picLocks noChangeAspect="1" noChangeArrowheads="1"/>
          </p:cNvPicPr>
          <p:nvPr/>
        </p:nvPicPr>
        <p:blipFill>
          <a:blip r:embed="rId6" cstate="print"/>
          <a:srcRect/>
          <a:stretch>
            <a:fillRect/>
          </a:stretch>
        </p:blipFill>
        <p:spPr bwMode="auto">
          <a:xfrm>
            <a:off x="5029200" y="3200400"/>
            <a:ext cx="2059093" cy="3657600"/>
          </a:xfrm>
          <a:prstGeom prst="rect">
            <a:avLst/>
          </a:prstGeom>
          <a:ln>
            <a:noFill/>
          </a:ln>
          <a:effectLst>
            <a:softEdge rad="112500"/>
          </a:effectLst>
        </p:spPr>
      </p:pic>
      <p:sp>
        <p:nvSpPr>
          <p:cNvPr id="13" name="TextBox 12"/>
          <p:cNvSpPr txBox="1"/>
          <p:nvPr/>
        </p:nvSpPr>
        <p:spPr>
          <a:xfrm>
            <a:off x="0" y="2590800"/>
            <a:ext cx="2971800" cy="1754326"/>
          </a:xfrm>
          <a:prstGeom prst="rect">
            <a:avLst/>
          </a:prstGeom>
          <a:noFill/>
        </p:spPr>
        <p:txBody>
          <a:bodyPr wrap="square" rtlCol="0">
            <a:spAutoFit/>
          </a:bodyPr>
          <a:lstStyle/>
          <a:p>
            <a:pPr algn="just">
              <a:lnSpc>
                <a:spcPct val="200000"/>
              </a:lnSpc>
            </a:pPr>
            <a:r>
              <a:rPr lang="en-US" b="1" dirty="0" smtClean="0">
                <a:latin typeface="Arial" pitchFamily="34" charset="0"/>
                <a:cs typeface="Arial" pitchFamily="34" charset="0"/>
              </a:rPr>
              <a:t>- Empty water bottle, few drops of food coloring, baby oil, water. Shake it.</a:t>
            </a:r>
            <a:endParaRPr lang="en-US" b="1" dirty="0">
              <a:latin typeface="Arial" pitchFamily="34" charset="0"/>
              <a:cs typeface="Arial" pitchFamily="34" charset="0"/>
            </a:endParaRPr>
          </a:p>
        </p:txBody>
      </p:sp>
      <p:pic>
        <p:nvPicPr>
          <p:cNvPr id="16389" name="Picture 5" descr="C:\Users\Valbona\Desktop\Vali\316587473_5598049150231262_8885988304604332050_n.jpg"/>
          <p:cNvPicPr>
            <a:picLocks noChangeAspect="1" noChangeArrowheads="1"/>
          </p:cNvPicPr>
          <p:nvPr/>
        </p:nvPicPr>
        <p:blipFill>
          <a:blip r:embed="rId7" cstate="print"/>
          <a:srcRect/>
          <a:stretch>
            <a:fillRect/>
          </a:stretch>
        </p:blipFill>
        <p:spPr bwMode="auto">
          <a:xfrm>
            <a:off x="7084907" y="1524000"/>
            <a:ext cx="2059093" cy="3657600"/>
          </a:xfrm>
          <a:prstGeom prst="rect">
            <a:avLst/>
          </a:prstGeom>
          <a:ln>
            <a:noFill/>
          </a:ln>
          <a:effectLst>
            <a:softEdge rad="112500"/>
          </a:effectLst>
        </p:spPr>
      </p:pic>
    </p:spTree>
  </p:cSld>
  <p:clrMapOvr>
    <a:masterClrMapping/>
  </p:clrMapOvr>
  <p:transition>
    <p:wheel spokes="2"/>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19200" y="1600200"/>
            <a:ext cx="7696200" cy="784830"/>
          </a:xfrm>
          <a:prstGeom prst="rect">
            <a:avLst/>
          </a:prstGeom>
          <a:noFill/>
        </p:spPr>
        <p:txBody>
          <a:bodyPr wrap="square" rtlCol="0">
            <a:spAutoFit/>
          </a:bodyPr>
          <a:lstStyle/>
          <a:p>
            <a:r>
              <a:rPr lang="en-US" dirty="0"/>
              <a:t> </a:t>
            </a:r>
          </a:p>
          <a:p>
            <a:pPr lvl="0" algn="just">
              <a:lnSpc>
                <a:spcPct val="150000"/>
              </a:lnSpc>
            </a:pPr>
            <a:r>
              <a:rPr lang="en-US" b="1" dirty="0"/>
              <a:t> </a:t>
            </a:r>
            <a:endParaRPr lang="en-US" dirty="0"/>
          </a:p>
        </p:txBody>
      </p:sp>
      <p:pic>
        <p:nvPicPr>
          <p:cNvPr id="11"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1905000" y="1686580"/>
            <a:ext cx="6858000" cy="523220"/>
          </a:xfrm>
          <a:prstGeom prst="rect">
            <a:avLst/>
          </a:prstGeom>
          <a:noFill/>
        </p:spPr>
        <p:txBody>
          <a:bodyPr wrap="square" rtlCol="0">
            <a:spAutoFit/>
          </a:bodyPr>
          <a:lstStyle/>
          <a:p>
            <a:pPr algn="ctr"/>
            <a:r>
              <a:rPr lang="en-US" sz="2800" dirty="0" smtClean="0">
                <a:latin typeface="Arial Black" pitchFamily="34" charset="0"/>
              </a:rPr>
              <a:t>Sponge salad</a:t>
            </a:r>
            <a:endParaRPr lang="en-US" sz="2800" dirty="0" smtClean="0">
              <a:latin typeface="Arial Black" pitchFamily="34" charset="0"/>
            </a:endParaRPr>
          </a:p>
        </p:txBody>
      </p:sp>
      <p:pic>
        <p:nvPicPr>
          <p:cNvPr id="17410" name="Picture 2" descr="C:\Users\Valbona\Desktop\Vali\316376938_655771966001636_1248592278598763208_n.jpg"/>
          <p:cNvPicPr>
            <a:picLocks noChangeAspect="1" noChangeArrowheads="1"/>
          </p:cNvPicPr>
          <p:nvPr/>
        </p:nvPicPr>
        <p:blipFill>
          <a:blip r:embed="rId5" cstate="print"/>
          <a:srcRect/>
          <a:stretch>
            <a:fillRect/>
          </a:stretch>
        </p:blipFill>
        <p:spPr bwMode="auto">
          <a:xfrm rot="5400000">
            <a:off x="6917154" y="2745206"/>
            <a:ext cx="1466851" cy="2377239"/>
          </a:xfrm>
          <a:prstGeom prst="rect">
            <a:avLst/>
          </a:prstGeom>
          <a:ln w="228600" cap="sq" cmpd="thickThin">
            <a:solidFill>
              <a:srgbClr val="000000"/>
            </a:solidFill>
            <a:prstDash val="solid"/>
            <a:miter lim="800000"/>
          </a:ln>
          <a:effectLst>
            <a:innerShdw blurRad="76200">
              <a:srgbClr val="000000"/>
            </a:innerShdw>
          </a:effectLst>
        </p:spPr>
      </p:pic>
      <p:pic>
        <p:nvPicPr>
          <p:cNvPr id="17411" name="Picture 3" descr="C:\Users\Valbona\Desktop\Vali\316405773_1739131539786782_3857096932881172740_n.jpg"/>
          <p:cNvPicPr>
            <a:picLocks noChangeAspect="1" noChangeArrowheads="1"/>
          </p:cNvPicPr>
          <p:nvPr/>
        </p:nvPicPr>
        <p:blipFill>
          <a:blip r:embed="rId6" cstate="print"/>
          <a:srcRect/>
          <a:stretch>
            <a:fillRect/>
          </a:stretch>
        </p:blipFill>
        <p:spPr bwMode="auto">
          <a:xfrm>
            <a:off x="3352800" y="4419600"/>
            <a:ext cx="2647384" cy="1747838"/>
          </a:xfrm>
          <a:prstGeom prst="rect">
            <a:avLst/>
          </a:prstGeom>
          <a:ln w="228600" cap="sq" cmpd="thickThin">
            <a:solidFill>
              <a:srgbClr val="000000"/>
            </a:solidFill>
            <a:prstDash val="solid"/>
            <a:miter lim="800000"/>
          </a:ln>
          <a:effectLst>
            <a:innerShdw blurRad="76200">
              <a:srgbClr val="000000"/>
            </a:innerShdw>
          </a:effectLst>
        </p:spPr>
      </p:pic>
      <p:pic>
        <p:nvPicPr>
          <p:cNvPr id="17412" name="Picture 4" descr="C:\Users\Valbona\Desktop\Vali\316668628_452722443704555_5877722329149221482_n.jpg"/>
          <p:cNvPicPr>
            <a:picLocks noChangeAspect="1" noChangeArrowheads="1"/>
          </p:cNvPicPr>
          <p:nvPr/>
        </p:nvPicPr>
        <p:blipFill>
          <a:blip r:embed="rId7" cstate="print"/>
          <a:srcRect/>
          <a:stretch>
            <a:fillRect/>
          </a:stretch>
        </p:blipFill>
        <p:spPr bwMode="auto">
          <a:xfrm>
            <a:off x="3352800" y="1676400"/>
            <a:ext cx="2743200" cy="154400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 name="TextBox 11"/>
          <p:cNvSpPr txBox="1"/>
          <p:nvPr/>
        </p:nvSpPr>
        <p:spPr>
          <a:xfrm>
            <a:off x="152400" y="2590800"/>
            <a:ext cx="2971800" cy="1754326"/>
          </a:xfrm>
          <a:prstGeom prst="rect">
            <a:avLst/>
          </a:prstGeom>
          <a:noFill/>
        </p:spPr>
        <p:txBody>
          <a:bodyPr wrap="square" rtlCol="0">
            <a:spAutoFit/>
          </a:bodyPr>
          <a:lstStyle/>
          <a:p>
            <a:pPr algn="just">
              <a:lnSpc>
                <a:spcPct val="200000"/>
              </a:lnSpc>
              <a:buFontTx/>
              <a:buChar char="-"/>
            </a:pPr>
            <a:r>
              <a:rPr lang="en-US" b="1" dirty="0" smtClean="0">
                <a:latin typeface="Arial" pitchFamily="34" charset="0"/>
                <a:cs typeface="Arial" pitchFamily="34" charset="0"/>
              </a:rPr>
              <a:t> Sponge</a:t>
            </a:r>
          </a:p>
          <a:p>
            <a:pPr algn="just">
              <a:lnSpc>
                <a:spcPct val="200000"/>
              </a:lnSpc>
              <a:buFontTx/>
              <a:buChar char="-"/>
            </a:pPr>
            <a:r>
              <a:rPr lang="en-US" b="1" dirty="0" smtClean="0">
                <a:latin typeface="Arial" pitchFamily="34" charset="0"/>
                <a:cs typeface="Arial" pitchFamily="34" charset="0"/>
              </a:rPr>
              <a:t> </a:t>
            </a:r>
            <a:r>
              <a:rPr lang="en-US" b="1" dirty="0" smtClean="0">
                <a:latin typeface="Arial" pitchFamily="34" charset="0"/>
                <a:cs typeface="Arial" pitchFamily="34" charset="0"/>
              </a:rPr>
              <a:t>Seed</a:t>
            </a:r>
          </a:p>
          <a:p>
            <a:pPr algn="just">
              <a:lnSpc>
                <a:spcPct val="200000"/>
              </a:lnSpc>
              <a:buFontTx/>
              <a:buChar char="-"/>
            </a:pPr>
            <a:r>
              <a:rPr lang="en-US" b="1" dirty="0" smtClean="0">
                <a:latin typeface="Arial" pitchFamily="34" charset="0"/>
                <a:cs typeface="Arial" pitchFamily="34" charset="0"/>
              </a:rPr>
              <a:t> </a:t>
            </a:r>
            <a:r>
              <a:rPr lang="en-US" b="1" dirty="0" smtClean="0">
                <a:latin typeface="Arial" pitchFamily="34" charset="0"/>
                <a:cs typeface="Arial" pitchFamily="34" charset="0"/>
              </a:rPr>
              <a:t>Water</a:t>
            </a:r>
            <a:endParaRPr lang="en-US" b="1" dirty="0">
              <a:latin typeface="Arial" pitchFamily="34" charset="0"/>
              <a:cs typeface="Arial" pitchFamily="34" charset="0"/>
            </a:endParaRPr>
          </a:p>
        </p:txBody>
      </p:sp>
    </p:spTree>
  </p:cSld>
  <p:clrMapOvr>
    <a:masterClrMapping/>
  </p:clrMapOvr>
  <p:transition>
    <p:wheel spokes="2"/>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2438400"/>
            <a:ext cx="5562600" cy="1323439"/>
          </a:xfrm>
          <a:prstGeom prst="rect">
            <a:avLst/>
          </a:prstGeom>
          <a:noFill/>
        </p:spPr>
        <p:txBody>
          <a:bodyPr wrap="square" rtlCol="0">
            <a:spAutoFit/>
          </a:bodyPr>
          <a:lstStyle/>
          <a:p>
            <a:pPr algn="ctr"/>
            <a:r>
              <a:rPr lang="sq-AL" sz="4000" b="1" dirty="0">
                <a:latin typeface="Algerian" pitchFamily="82" charset="0"/>
              </a:rPr>
              <a:t>THANK YOU FOR YOUR ATTENTION!</a:t>
            </a:r>
            <a:endParaRPr lang="en-US" sz="4000" b="1" dirty="0">
              <a:latin typeface="Algerian" pitchFamily="82" charset="0"/>
            </a:endParaRPr>
          </a:p>
        </p:txBody>
      </p:sp>
    </p:spTree>
  </p:cSld>
  <p:clrMapOvr>
    <a:masterClrMapping/>
  </p:clrMapOvr>
  <p:transition>
    <p:wheel spokes="3"/>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447800" y="1447800"/>
            <a:ext cx="7467600" cy="646331"/>
          </a:xfrm>
          <a:prstGeom prst="rect">
            <a:avLst/>
          </a:prstGeom>
          <a:noFill/>
        </p:spPr>
        <p:txBody>
          <a:bodyPr wrap="square" rtlCol="0">
            <a:spAutoFit/>
          </a:bodyPr>
          <a:lstStyle/>
          <a:p>
            <a:endParaRPr lang="en-US" dirty="0"/>
          </a:p>
          <a:p>
            <a:endParaRPr lang="en-US" dirty="0"/>
          </a:p>
        </p:txBody>
      </p:sp>
      <p:pic>
        <p:nvPicPr>
          <p:cNvPr id="10"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609600" y="1600200"/>
            <a:ext cx="2819400" cy="523220"/>
          </a:xfrm>
          <a:prstGeom prst="rect">
            <a:avLst/>
          </a:prstGeom>
          <a:noFill/>
        </p:spPr>
        <p:txBody>
          <a:bodyPr wrap="square" rtlCol="0">
            <a:spAutoFit/>
          </a:bodyPr>
          <a:lstStyle/>
          <a:p>
            <a:pPr algn="ctr"/>
            <a:r>
              <a:rPr lang="en-US" sz="2800" dirty="0" smtClean="0">
                <a:latin typeface="Arial Black" pitchFamily="34" charset="0"/>
              </a:rPr>
              <a:t>Sewing</a:t>
            </a:r>
            <a:endParaRPr lang="en-US" sz="2800" dirty="0">
              <a:latin typeface="Arial Black" pitchFamily="34" charset="0"/>
            </a:endParaRPr>
          </a:p>
        </p:txBody>
      </p:sp>
      <p:sp>
        <p:nvSpPr>
          <p:cNvPr id="8" name="TextBox 7"/>
          <p:cNvSpPr txBox="1"/>
          <p:nvPr/>
        </p:nvSpPr>
        <p:spPr>
          <a:xfrm>
            <a:off x="304800" y="2209800"/>
            <a:ext cx="3733800" cy="2862322"/>
          </a:xfrm>
          <a:prstGeom prst="rect">
            <a:avLst/>
          </a:prstGeom>
          <a:noFill/>
        </p:spPr>
        <p:txBody>
          <a:bodyPr wrap="square" rtlCol="0">
            <a:spAutoFit/>
          </a:bodyPr>
          <a:lstStyle/>
          <a:p>
            <a:pPr algn="just">
              <a:lnSpc>
                <a:spcPct val="200000"/>
              </a:lnSpc>
            </a:pPr>
            <a:r>
              <a:rPr lang="en-US" b="1" dirty="0" smtClean="0">
                <a:latin typeface="Arial" pitchFamily="34" charset="0"/>
                <a:cs typeface="Arial" pitchFamily="34" charset="0"/>
              </a:rPr>
              <a:t>- To children are given foam plates,  plastic needles and thread, which are patterned with hole punches, they are expected to do sewing work.</a:t>
            </a:r>
            <a:endParaRPr lang="en-US" b="1" dirty="0">
              <a:latin typeface="Arial" pitchFamily="34" charset="0"/>
              <a:cs typeface="Arial" pitchFamily="34" charset="0"/>
            </a:endParaRPr>
          </a:p>
        </p:txBody>
      </p:sp>
      <p:pic>
        <p:nvPicPr>
          <p:cNvPr id="2050" name="Picture 2" descr="C:\Users\Valbona\Desktop\Mjellma\316405607_3263360423882379_6288554448127851092_n.jpg"/>
          <p:cNvPicPr>
            <a:picLocks noChangeAspect="1" noChangeArrowheads="1"/>
          </p:cNvPicPr>
          <p:nvPr/>
        </p:nvPicPr>
        <p:blipFill>
          <a:blip r:embed="rId5" cstate="print"/>
          <a:srcRect/>
          <a:stretch>
            <a:fillRect/>
          </a:stretch>
        </p:blipFill>
        <p:spPr bwMode="auto">
          <a:xfrm>
            <a:off x="4343400" y="4114800"/>
            <a:ext cx="2133600" cy="26437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1" name="Picture 3" descr="C:\Users\Valbona\Desktop\Mjellma\316178607_700748904718336_5832137018463377997_n.jpg"/>
          <p:cNvPicPr>
            <a:picLocks noChangeAspect="1" noChangeArrowheads="1"/>
          </p:cNvPicPr>
          <p:nvPr/>
        </p:nvPicPr>
        <p:blipFill>
          <a:blip r:embed="rId6" cstate="print"/>
          <a:srcRect/>
          <a:stretch>
            <a:fillRect/>
          </a:stretch>
        </p:blipFill>
        <p:spPr bwMode="auto">
          <a:xfrm>
            <a:off x="4343400" y="1066800"/>
            <a:ext cx="2133600" cy="28471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3" name="Picture 5" descr="C:\Users\Valbona\Desktop\Mjellma\316142918_739849611055981_8719496275870519268_n.jpg"/>
          <p:cNvPicPr>
            <a:picLocks noChangeAspect="1" noChangeArrowheads="1"/>
          </p:cNvPicPr>
          <p:nvPr/>
        </p:nvPicPr>
        <p:blipFill>
          <a:blip r:embed="rId7" cstate="print"/>
          <a:srcRect/>
          <a:stretch>
            <a:fillRect/>
          </a:stretch>
        </p:blipFill>
        <p:spPr bwMode="auto">
          <a:xfrm>
            <a:off x="6705600" y="2133600"/>
            <a:ext cx="2286000" cy="38385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371600" y="1143000"/>
            <a:ext cx="7543800" cy="369332"/>
          </a:xfrm>
          <a:prstGeom prst="rect">
            <a:avLst/>
          </a:prstGeom>
          <a:noFill/>
        </p:spPr>
        <p:txBody>
          <a:bodyPr wrap="square" rtlCol="0">
            <a:spAutoFit/>
          </a:bodyPr>
          <a:lstStyle/>
          <a:p>
            <a:pPr algn="just"/>
            <a:r>
              <a:rPr lang="en-US" dirty="0"/>
              <a:t>	</a:t>
            </a:r>
          </a:p>
        </p:txBody>
      </p:sp>
      <p:pic>
        <p:nvPicPr>
          <p:cNvPr id="10"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8" name="TextBox 7"/>
          <p:cNvSpPr txBox="1"/>
          <p:nvPr/>
        </p:nvSpPr>
        <p:spPr>
          <a:xfrm>
            <a:off x="457200" y="1600200"/>
            <a:ext cx="3505200" cy="523220"/>
          </a:xfrm>
          <a:prstGeom prst="rect">
            <a:avLst/>
          </a:prstGeom>
          <a:noFill/>
        </p:spPr>
        <p:txBody>
          <a:bodyPr wrap="square" rtlCol="0">
            <a:spAutoFit/>
          </a:bodyPr>
          <a:lstStyle/>
          <a:p>
            <a:pPr algn="ctr"/>
            <a:r>
              <a:rPr lang="en-US" sz="2800" dirty="0" smtClean="0">
                <a:latin typeface="Arial Black" pitchFamily="34" charset="0"/>
              </a:rPr>
              <a:t>Puppy Octopus</a:t>
            </a:r>
            <a:endParaRPr lang="en-US" sz="2800" dirty="0">
              <a:latin typeface="Arial Black" pitchFamily="34" charset="0"/>
            </a:endParaRPr>
          </a:p>
        </p:txBody>
      </p:sp>
      <p:sp>
        <p:nvSpPr>
          <p:cNvPr id="9" name="TextBox 8"/>
          <p:cNvSpPr txBox="1"/>
          <p:nvPr/>
        </p:nvSpPr>
        <p:spPr>
          <a:xfrm>
            <a:off x="304800" y="2209800"/>
            <a:ext cx="3733800" cy="2308324"/>
          </a:xfrm>
          <a:prstGeom prst="rect">
            <a:avLst/>
          </a:prstGeom>
          <a:noFill/>
        </p:spPr>
        <p:txBody>
          <a:bodyPr wrap="square" rtlCol="0">
            <a:spAutoFit/>
          </a:bodyPr>
          <a:lstStyle/>
          <a:p>
            <a:pPr algn="just">
              <a:lnSpc>
                <a:spcPct val="200000"/>
              </a:lnSpc>
            </a:pPr>
            <a:r>
              <a:rPr lang="en-US" b="1" dirty="0" smtClean="0">
                <a:latin typeface="Arial" pitchFamily="34" charset="0"/>
                <a:cs typeface="Arial" pitchFamily="34" charset="0"/>
              </a:rPr>
              <a:t>- The octopus with arms made of yarn is given to the children and they are expected to string beads on the string.</a:t>
            </a:r>
            <a:endParaRPr lang="en-US" b="1" dirty="0">
              <a:latin typeface="Arial" pitchFamily="34" charset="0"/>
              <a:cs typeface="Arial" pitchFamily="34" charset="0"/>
            </a:endParaRPr>
          </a:p>
        </p:txBody>
      </p:sp>
      <p:pic>
        <p:nvPicPr>
          <p:cNvPr id="3074" name="Picture 2" descr="C:\Users\Valbona\Desktop\Mjellma\316138676_650844986713565_7465760325703543693_n.jpg"/>
          <p:cNvPicPr>
            <a:picLocks noChangeAspect="1" noChangeArrowheads="1"/>
          </p:cNvPicPr>
          <p:nvPr/>
        </p:nvPicPr>
        <p:blipFill>
          <a:blip r:embed="rId5" cstate="print"/>
          <a:srcRect/>
          <a:stretch>
            <a:fillRect/>
          </a:stretch>
        </p:blipFill>
        <p:spPr bwMode="auto">
          <a:xfrm>
            <a:off x="6629400" y="3429000"/>
            <a:ext cx="2286000" cy="3050523"/>
          </a:xfrm>
          <a:prstGeom prst="ellipse">
            <a:avLst/>
          </a:prstGeom>
          <a:ln>
            <a:noFill/>
          </a:ln>
          <a:effectLst>
            <a:softEdge rad="112500"/>
          </a:effectLst>
        </p:spPr>
      </p:pic>
      <p:pic>
        <p:nvPicPr>
          <p:cNvPr id="3075" name="Picture 3" descr="C:\Users\Valbona\Desktop\Mjellma\316216195_1533332773847113_1537462583850688835_n.jpg"/>
          <p:cNvPicPr>
            <a:picLocks noChangeAspect="1" noChangeArrowheads="1"/>
          </p:cNvPicPr>
          <p:nvPr/>
        </p:nvPicPr>
        <p:blipFill>
          <a:blip r:embed="rId6" cstate="print"/>
          <a:srcRect/>
          <a:stretch>
            <a:fillRect/>
          </a:stretch>
        </p:blipFill>
        <p:spPr bwMode="auto">
          <a:xfrm>
            <a:off x="4191000" y="1447800"/>
            <a:ext cx="2286000" cy="3050523"/>
          </a:xfrm>
          <a:prstGeom prst="ellipse">
            <a:avLst/>
          </a:prstGeom>
          <a:ln>
            <a:noFill/>
          </a:ln>
          <a:effectLst>
            <a:softEdge rad="112500"/>
          </a:effectLst>
        </p:spPr>
      </p:pic>
    </p:spTree>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pic>
        <p:nvPicPr>
          <p:cNvPr id="10"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6" name="TextBox 5"/>
          <p:cNvSpPr txBox="1"/>
          <p:nvPr/>
        </p:nvSpPr>
        <p:spPr>
          <a:xfrm>
            <a:off x="457200" y="1600200"/>
            <a:ext cx="3505200" cy="954107"/>
          </a:xfrm>
          <a:prstGeom prst="rect">
            <a:avLst/>
          </a:prstGeom>
          <a:noFill/>
        </p:spPr>
        <p:txBody>
          <a:bodyPr wrap="square" rtlCol="0">
            <a:spAutoFit/>
          </a:bodyPr>
          <a:lstStyle/>
          <a:p>
            <a:pPr algn="ctr"/>
            <a:r>
              <a:rPr lang="en-US" sz="2800" dirty="0" smtClean="0">
                <a:latin typeface="Arial Black" pitchFamily="34" charset="0"/>
              </a:rPr>
              <a:t>Blue passion crow</a:t>
            </a:r>
            <a:endParaRPr lang="en-US" sz="2800" dirty="0">
              <a:latin typeface="Arial Black" pitchFamily="34" charset="0"/>
            </a:endParaRPr>
          </a:p>
        </p:txBody>
      </p:sp>
      <p:sp>
        <p:nvSpPr>
          <p:cNvPr id="7" name="TextBox 6"/>
          <p:cNvSpPr txBox="1"/>
          <p:nvPr/>
        </p:nvSpPr>
        <p:spPr>
          <a:xfrm>
            <a:off x="304800" y="2895600"/>
            <a:ext cx="3733800" cy="2308324"/>
          </a:xfrm>
          <a:prstGeom prst="rect">
            <a:avLst/>
          </a:prstGeom>
          <a:noFill/>
        </p:spPr>
        <p:txBody>
          <a:bodyPr wrap="square" rtlCol="0">
            <a:spAutoFit/>
          </a:bodyPr>
          <a:lstStyle/>
          <a:p>
            <a:pPr algn="just">
              <a:lnSpc>
                <a:spcPct val="200000"/>
              </a:lnSpc>
            </a:pPr>
            <a:r>
              <a:rPr lang="en-US" b="1" dirty="0" smtClean="0">
                <a:latin typeface="Arial" pitchFamily="34" charset="0"/>
                <a:cs typeface="Arial" pitchFamily="34" charset="0"/>
              </a:rPr>
              <a:t>- The children are expected to attach the materials to the rope with clothespins in the desired time.</a:t>
            </a:r>
            <a:endParaRPr lang="en-US" b="1" dirty="0">
              <a:latin typeface="Arial" pitchFamily="34" charset="0"/>
              <a:cs typeface="Arial" pitchFamily="34" charset="0"/>
            </a:endParaRPr>
          </a:p>
        </p:txBody>
      </p:sp>
      <p:pic>
        <p:nvPicPr>
          <p:cNvPr id="4100" name="Picture 4" descr="C:\Users\Valbona\Desktop\Mjellma\316282939_807383773657312_4277465560806247896_n.jpg"/>
          <p:cNvPicPr>
            <a:picLocks noChangeAspect="1" noChangeArrowheads="1"/>
          </p:cNvPicPr>
          <p:nvPr/>
        </p:nvPicPr>
        <p:blipFill>
          <a:blip r:embed="rId5" cstate="print"/>
          <a:srcRect t="14737" b="9474"/>
          <a:stretch>
            <a:fillRect/>
          </a:stretch>
        </p:blipFill>
        <p:spPr bwMode="auto">
          <a:xfrm>
            <a:off x="4572000" y="1676400"/>
            <a:ext cx="2376311" cy="2667000"/>
          </a:xfrm>
          <a:prstGeom prst="rect">
            <a:avLst/>
          </a:prstGeom>
          <a:ln>
            <a:noFill/>
          </a:ln>
          <a:effectLst>
            <a:softEdge rad="112500"/>
          </a:effectLst>
        </p:spPr>
      </p:pic>
      <p:pic>
        <p:nvPicPr>
          <p:cNvPr id="4101" name="Picture 5" descr="C:\Users\Valbona\Desktop\Mjellma\316168936_585191796705601_6724821910033928461_n.jpg"/>
          <p:cNvPicPr>
            <a:picLocks noChangeAspect="1" noChangeArrowheads="1"/>
          </p:cNvPicPr>
          <p:nvPr/>
        </p:nvPicPr>
        <p:blipFill>
          <a:blip r:embed="rId6" cstate="print"/>
          <a:srcRect t="13333" b="21482"/>
          <a:stretch>
            <a:fillRect/>
          </a:stretch>
        </p:blipFill>
        <p:spPr bwMode="auto">
          <a:xfrm>
            <a:off x="4630882" y="4191000"/>
            <a:ext cx="2303318" cy="2667000"/>
          </a:xfrm>
          <a:prstGeom prst="rect">
            <a:avLst/>
          </a:prstGeom>
          <a:ln>
            <a:noFill/>
          </a:ln>
          <a:effectLst>
            <a:softEdge rad="112500"/>
          </a:effectLst>
        </p:spPr>
      </p:pic>
      <p:pic>
        <p:nvPicPr>
          <p:cNvPr id="4102" name="Picture 6" descr="C:\Users\Valbona\Desktop\Mjellma\316149501_647533770400712_103328296933062673_n.jpg"/>
          <p:cNvPicPr>
            <a:picLocks noChangeAspect="1" noChangeArrowheads="1"/>
          </p:cNvPicPr>
          <p:nvPr/>
        </p:nvPicPr>
        <p:blipFill>
          <a:blip r:embed="rId7" cstate="print"/>
          <a:srcRect/>
          <a:stretch>
            <a:fillRect/>
          </a:stretch>
        </p:blipFill>
        <p:spPr bwMode="auto">
          <a:xfrm>
            <a:off x="6934200" y="2743201"/>
            <a:ext cx="2209800" cy="3200400"/>
          </a:xfrm>
          <a:prstGeom prst="rect">
            <a:avLst/>
          </a:prstGeom>
          <a:ln>
            <a:noFill/>
          </a:ln>
          <a:effectLst>
            <a:softEdge rad="112500"/>
          </a:effectLst>
        </p:spPr>
      </p:pic>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295400" y="1219200"/>
            <a:ext cx="7620000" cy="923330"/>
          </a:xfrm>
          <a:prstGeom prst="rect">
            <a:avLst/>
          </a:prstGeom>
          <a:noFill/>
        </p:spPr>
        <p:txBody>
          <a:bodyPr wrap="square" rtlCol="0">
            <a:spAutoFit/>
          </a:bodyPr>
          <a:lstStyle/>
          <a:p>
            <a:pPr algn="just"/>
            <a:endParaRPr lang="sq-AL" dirty="0"/>
          </a:p>
          <a:p>
            <a:pPr algn="just"/>
            <a:endParaRPr lang="en-US" dirty="0"/>
          </a:p>
          <a:p>
            <a:endParaRPr lang="en-US" dirty="0"/>
          </a:p>
        </p:txBody>
      </p:sp>
      <p:pic>
        <p:nvPicPr>
          <p:cNvPr id="10"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457200" y="1600200"/>
            <a:ext cx="3505200" cy="954107"/>
          </a:xfrm>
          <a:prstGeom prst="rect">
            <a:avLst/>
          </a:prstGeom>
          <a:noFill/>
        </p:spPr>
        <p:txBody>
          <a:bodyPr wrap="square" rtlCol="0">
            <a:spAutoFit/>
          </a:bodyPr>
          <a:lstStyle/>
          <a:p>
            <a:pPr algn="ctr"/>
            <a:r>
              <a:rPr lang="en-US" sz="2800" dirty="0" smtClean="0">
                <a:latin typeface="Arial Black" pitchFamily="34" charset="0"/>
              </a:rPr>
              <a:t>Preparing sandwich</a:t>
            </a:r>
            <a:endParaRPr lang="en-US" sz="2800" dirty="0">
              <a:latin typeface="Arial Black" pitchFamily="34" charset="0"/>
            </a:endParaRPr>
          </a:p>
        </p:txBody>
      </p:sp>
      <p:sp>
        <p:nvSpPr>
          <p:cNvPr id="8" name="TextBox 7"/>
          <p:cNvSpPr txBox="1"/>
          <p:nvPr/>
        </p:nvSpPr>
        <p:spPr>
          <a:xfrm>
            <a:off x="228600" y="2743200"/>
            <a:ext cx="3733800" cy="2862322"/>
          </a:xfrm>
          <a:prstGeom prst="rect">
            <a:avLst/>
          </a:prstGeom>
          <a:noFill/>
        </p:spPr>
        <p:txBody>
          <a:bodyPr wrap="square" rtlCol="0">
            <a:spAutoFit/>
          </a:bodyPr>
          <a:lstStyle/>
          <a:p>
            <a:pPr algn="just">
              <a:lnSpc>
                <a:spcPct val="200000"/>
              </a:lnSpc>
            </a:pPr>
            <a:r>
              <a:rPr lang="en-US" b="1" dirty="0" smtClean="0">
                <a:latin typeface="Arial" pitchFamily="34" charset="0"/>
                <a:cs typeface="Arial" pitchFamily="34" charset="0"/>
              </a:rPr>
              <a:t>- The sandwich ingredients are placed on the tray and the child is expected to prepare a sandwich for himself with the material he wants.</a:t>
            </a:r>
            <a:endParaRPr lang="en-US" b="1" dirty="0">
              <a:latin typeface="Arial" pitchFamily="34" charset="0"/>
              <a:cs typeface="Arial" pitchFamily="34" charset="0"/>
            </a:endParaRPr>
          </a:p>
        </p:txBody>
      </p:sp>
      <p:pic>
        <p:nvPicPr>
          <p:cNvPr id="5122" name="Picture 2" descr="C:\Users\Valbona\Desktop\Mjellma\316261416_445673297746409_7958740656027938286_n.jpg"/>
          <p:cNvPicPr>
            <a:picLocks noChangeAspect="1" noChangeArrowheads="1"/>
          </p:cNvPicPr>
          <p:nvPr/>
        </p:nvPicPr>
        <p:blipFill>
          <a:blip r:embed="rId5" cstate="print"/>
          <a:srcRect/>
          <a:stretch>
            <a:fillRect/>
          </a:stretch>
        </p:blipFill>
        <p:spPr bwMode="auto">
          <a:xfrm rot="5400000">
            <a:off x="5783559" y="4351041"/>
            <a:ext cx="2362200" cy="2651718"/>
          </a:xfrm>
          <a:prstGeom prst="rect">
            <a:avLst/>
          </a:prstGeom>
          <a:ln w="88900" cap="sq" cmpd="thickThin">
            <a:solidFill>
              <a:srgbClr val="000000"/>
            </a:solidFill>
            <a:prstDash val="solid"/>
            <a:miter lim="800000"/>
          </a:ln>
          <a:effectLst>
            <a:innerShdw blurRad="76200">
              <a:srgbClr val="000000"/>
            </a:innerShdw>
          </a:effectLst>
        </p:spPr>
      </p:pic>
      <p:pic>
        <p:nvPicPr>
          <p:cNvPr id="5123" name="Picture 3" descr="C:\Users\Valbona\Desktop\Mjellma\316138689_1256851191560293_8754053129389301221_n.jpg"/>
          <p:cNvPicPr>
            <a:picLocks noChangeAspect="1" noChangeArrowheads="1"/>
          </p:cNvPicPr>
          <p:nvPr/>
        </p:nvPicPr>
        <p:blipFill>
          <a:blip r:embed="rId6" cstate="print"/>
          <a:srcRect/>
          <a:stretch>
            <a:fillRect/>
          </a:stretch>
        </p:blipFill>
        <p:spPr bwMode="auto">
          <a:xfrm>
            <a:off x="5638800" y="1371600"/>
            <a:ext cx="2667000" cy="302529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cover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sp>
        <p:nvSpPr>
          <p:cNvPr id="5" name="TextBox 4"/>
          <p:cNvSpPr txBox="1"/>
          <p:nvPr/>
        </p:nvSpPr>
        <p:spPr>
          <a:xfrm>
            <a:off x="1447800" y="1371600"/>
            <a:ext cx="7696200" cy="830997"/>
          </a:xfrm>
          <a:prstGeom prst="rect">
            <a:avLst/>
          </a:prstGeom>
          <a:noFill/>
        </p:spPr>
        <p:txBody>
          <a:bodyPr wrap="square" rtlCol="0">
            <a:spAutoFit/>
          </a:bodyPr>
          <a:lstStyle/>
          <a:p>
            <a:pPr algn="just">
              <a:lnSpc>
                <a:spcPct val="150000"/>
              </a:lnSpc>
            </a:pPr>
            <a:endParaRPr lang="en-US" sz="2000" dirty="0"/>
          </a:p>
          <a:p>
            <a:endParaRPr lang="en-US" dirty="0"/>
          </a:p>
        </p:txBody>
      </p:sp>
      <p:pic>
        <p:nvPicPr>
          <p:cNvPr id="13"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7" name="TextBox 6"/>
          <p:cNvSpPr txBox="1"/>
          <p:nvPr/>
        </p:nvSpPr>
        <p:spPr>
          <a:xfrm>
            <a:off x="457200" y="1600200"/>
            <a:ext cx="3505200" cy="1384995"/>
          </a:xfrm>
          <a:prstGeom prst="rect">
            <a:avLst/>
          </a:prstGeom>
          <a:noFill/>
        </p:spPr>
        <p:txBody>
          <a:bodyPr wrap="square" rtlCol="0">
            <a:spAutoFit/>
          </a:bodyPr>
          <a:lstStyle/>
          <a:p>
            <a:pPr algn="ctr"/>
            <a:r>
              <a:rPr lang="en-US" sz="2800" dirty="0" smtClean="0">
                <a:latin typeface="Arial Black" pitchFamily="34" charset="0"/>
              </a:rPr>
              <a:t>Like </a:t>
            </a:r>
            <a:r>
              <a:rPr lang="en-US" sz="2800" dirty="0" err="1" smtClean="0">
                <a:latin typeface="Arial Black" pitchFamily="34" charset="0"/>
              </a:rPr>
              <a:t>elmer</a:t>
            </a:r>
            <a:r>
              <a:rPr lang="en-US" sz="2800" dirty="0" smtClean="0">
                <a:latin typeface="Arial Black" pitchFamily="34" charset="0"/>
              </a:rPr>
              <a:t> with plastic glass and balls</a:t>
            </a:r>
            <a:endParaRPr lang="en-US" sz="2800" dirty="0">
              <a:latin typeface="Arial Black" pitchFamily="34" charset="0"/>
            </a:endParaRPr>
          </a:p>
        </p:txBody>
      </p:sp>
      <p:sp>
        <p:nvSpPr>
          <p:cNvPr id="8" name="TextBox 7"/>
          <p:cNvSpPr txBox="1"/>
          <p:nvPr/>
        </p:nvSpPr>
        <p:spPr>
          <a:xfrm>
            <a:off x="228600" y="2743200"/>
            <a:ext cx="3733800" cy="1754326"/>
          </a:xfrm>
          <a:prstGeom prst="rect">
            <a:avLst/>
          </a:prstGeom>
          <a:noFill/>
        </p:spPr>
        <p:txBody>
          <a:bodyPr wrap="square" rtlCol="0">
            <a:spAutoFit/>
          </a:bodyPr>
          <a:lstStyle/>
          <a:p>
            <a:pPr algn="just">
              <a:lnSpc>
                <a:spcPct val="200000"/>
              </a:lnSpc>
            </a:pPr>
            <a:r>
              <a:rPr lang="en-US" b="1" dirty="0" smtClean="0">
                <a:latin typeface="Arial" pitchFamily="34" charset="0"/>
                <a:cs typeface="Arial" pitchFamily="34" charset="0"/>
              </a:rPr>
              <a:t>- The child is expected to do the transfer work by matching the balls in the glass.</a:t>
            </a:r>
            <a:endParaRPr lang="en-US" b="1" dirty="0">
              <a:latin typeface="Arial" pitchFamily="34" charset="0"/>
              <a:cs typeface="Arial" pitchFamily="34" charset="0"/>
            </a:endParaRPr>
          </a:p>
        </p:txBody>
      </p:sp>
      <p:pic>
        <p:nvPicPr>
          <p:cNvPr id="6146" name="Picture 2" descr="C:\Users\Valbona\Desktop\Valbona\316574847_1778304692540297_8028343234772857988_n.jpg"/>
          <p:cNvPicPr>
            <a:picLocks noChangeAspect="1" noChangeArrowheads="1"/>
          </p:cNvPicPr>
          <p:nvPr/>
        </p:nvPicPr>
        <p:blipFill>
          <a:blip r:embed="rId5" cstate="print"/>
          <a:srcRect/>
          <a:stretch>
            <a:fillRect/>
          </a:stretch>
        </p:blipFill>
        <p:spPr bwMode="auto">
          <a:xfrm>
            <a:off x="4495800" y="1828800"/>
            <a:ext cx="3199710" cy="2392362"/>
          </a:xfrm>
          <a:prstGeom prst="ellipse">
            <a:avLst/>
          </a:prstGeom>
          <a:ln>
            <a:noFill/>
          </a:ln>
          <a:effectLst>
            <a:softEdge rad="112500"/>
          </a:effectLst>
        </p:spPr>
      </p:pic>
      <p:pic>
        <p:nvPicPr>
          <p:cNvPr id="6147" name="Picture 3" descr="C:\Users\Valbona\Desktop\Valbona\316509783_1224895844724328_6935705022491289629_n.jpg"/>
          <p:cNvPicPr>
            <a:picLocks noChangeAspect="1" noChangeArrowheads="1"/>
          </p:cNvPicPr>
          <p:nvPr/>
        </p:nvPicPr>
        <p:blipFill>
          <a:blip r:embed="rId6" cstate="print"/>
          <a:srcRect/>
          <a:stretch>
            <a:fillRect/>
          </a:stretch>
        </p:blipFill>
        <p:spPr bwMode="auto">
          <a:xfrm>
            <a:off x="5791200" y="4419600"/>
            <a:ext cx="3261284" cy="2438400"/>
          </a:xfrm>
          <a:prstGeom prst="ellipse">
            <a:avLst/>
          </a:prstGeom>
          <a:ln>
            <a:noFill/>
          </a:ln>
          <a:effectLst>
            <a:softEdge rad="112500"/>
          </a:effectLst>
        </p:spPr>
      </p:pic>
      <p:pic>
        <p:nvPicPr>
          <p:cNvPr id="6148" name="Picture 4" descr="C:\Users\Valbona\Desktop\Valbona\316384684_367793988876385_4727943812612233642_n.jpg"/>
          <p:cNvPicPr>
            <a:picLocks noChangeAspect="1" noChangeArrowheads="1"/>
          </p:cNvPicPr>
          <p:nvPr/>
        </p:nvPicPr>
        <p:blipFill>
          <a:blip r:embed="rId7" cstate="print"/>
          <a:srcRect/>
          <a:stretch>
            <a:fillRect/>
          </a:stretch>
        </p:blipFill>
        <p:spPr bwMode="auto">
          <a:xfrm>
            <a:off x="2590800" y="4454525"/>
            <a:ext cx="3214573" cy="2403475"/>
          </a:xfrm>
          <a:prstGeom prst="ellipse">
            <a:avLst/>
          </a:prstGeom>
          <a:ln>
            <a:noFill/>
          </a:ln>
          <a:effectLst>
            <a:softEdge rad="112500"/>
          </a:effec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534400" cy="923330"/>
          </a:xfrm>
          <a:prstGeom prst="rect">
            <a:avLst/>
          </a:prstGeom>
          <a:noFill/>
        </p:spPr>
        <p:txBody>
          <a:bodyPr wrap="square" rtlCol="0">
            <a:spAutoFit/>
          </a:bodyPr>
          <a:lstStyle/>
          <a:p>
            <a:pPr algn="ctr"/>
            <a:endParaRPr lang="sq-AL" dirty="0"/>
          </a:p>
          <a:p>
            <a:pPr algn="ctr"/>
            <a:r>
              <a:rPr lang="sq-AL" b="1" dirty="0"/>
              <a:t>Montessori in preschool period</a:t>
            </a:r>
          </a:p>
          <a:p>
            <a:pPr algn="ctr"/>
            <a:r>
              <a:rPr lang="sq-AL" b="1" dirty="0"/>
              <a:t>Project number:  </a:t>
            </a:r>
            <a:r>
              <a:rPr lang="lv-LV" b="1" dirty="0"/>
              <a:t>2020-1-TR01-KA229-092143</a:t>
            </a:r>
            <a:endParaRPr lang="en-US" b="1" dirty="0"/>
          </a:p>
        </p:txBody>
      </p:sp>
      <p:pic>
        <p:nvPicPr>
          <p:cNvPr id="1028" name="Picture 4" descr="C:\Users\Albana\Desktop\copy_954139847.png"/>
          <p:cNvPicPr>
            <a:picLocks noChangeAspect="1" noChangeArrowheads="1"/>
          </p:cNvPicPr>
          <p:nvPr/>
        </p:nvPicPr>
        <p:blipFill>
          <a:blip r:embed="rId2" cstate="print"/>
          <a:srcRect/>
          <a:stretch>
            <a:fillRect/>
          </a:stretch>
        </p:blipFill>
        <p:spPr bwMode="auto">
          <a:xfrm>
            <a:off x="0" y="0"/>
            <a:ext cx="2197769" cy="1219200"/>
          </a:xfrm>
          <a:prstGeom prst="rect">
            <a:avLst/>
          </a:prstGeom>
          <a:noFill/>
        </p:spPr>
      </p:pic>
      <p:pic>
        <p:nvPicPr>
          <p:cNvPr id="1029" name="Picture 5" descr="C:\Users\Albana\Desktop\joudg_breshia_logo-removebg-preview.png"/>
          <p:cNvPicPr>
            <a:picLocks noChangeAspect="1" noChangeArrowheads="1"/>
          </p:cNvPicPr>
          <p:nvPr/>
        </p:nvPicPr>
        <p:blipFill>
          <a:blip r:embed="rId3" cstate="print"/>
          <a:srcRect/>
          <a:stretch>
            <a:fillRect/>
          </a:stretch>
        </p:blipFill>
        <p:spPr bwMode="auto">
          <a:xfrm>
            <a:off x="7696200" y="228600"/>
            <a:ext cx="1172391" cy="914400"/>
          </a:xfrm>
          <a:prstGeom prst="rect">
            <a:avLst/>
          </a:prstGeom>
          <a:noFill/>
        </p:spPr>
      </p:pic>
      <p:pic>
        <p:nvPicPr>
          <p:cNvPr id="10" name="Picture 2" descr="C:\Users\Albana\Desktop\179402509_511252230238155_3297998313077233054_n-removebg-preview.png"/>
          <p:cNvPicPr>
            <a:picLocks noChangeAspect="1" noChangeArrowheads="1"/>
          </p:cNvPicPr>
          <p:nvPr/>
        </p:nvPicPr>
        <p:blipFill>
          <a:blip r:embed="rId4" cstate="print"/>
          <a:srcRect t="14562" b="18553"/>
          <a:stretch>
            <a:fillRect/>
          </a:stretch>
        </p:blipFill>
        <p:spPr bwMode="auto">
          <a:xfrm>
            <a:off x="0" y="5562600"/>
            <a:ext cx="1369423" cy="1295400"/>
          </a:xfrm>
          <a:prstGeom prst="rect">
            <a:avLst/>
          </a:prstGeom>
          <a:noFill/>
        </p:spPr>
      </p:pic>
      <p:sp>
        <p:nvSpPr>
          <p:cNvPr id="6" name="TextBox 5"/>
          <p:cNvSpPr txBox="1"/>
          <p:nvPr/>
        </p:nvSpPr>
        <p:spPr>
          <a:xfrm>
            <a:off x="457200" y="1600200"/>
            <a:ext cx="3505200" cy="523220"/>
          </a:xfrm>
          <a:prstGeom prst="rect">
            <a:avLst/>
          </a:prstGeom>
          <a:noFill/>
        </p:spPr>
        <p:txBody>
          <a:bodyPr wrap="square" rtlCol="0">
            <a:spAutoFit/>
          </a:bodyPr>
          <a:lstStyle/>
          <a:p>
            <a:pPr algn="ctr"/>
            <a:r>
              <a:rPr lang="en-US" sz="2800" dirty="0" smtClean="0">
                <a:latin typeface="Arial Black" pitchFamily="34" charset="0"/>
              </a:rPr>
              <a:t>Touch – feel - tell</a:t>
            </a:r>
            <a:endParaRPr lang="en-US" sz="2800" dirty="0">
              <a:latin typeface="Arial Black" pitchFamily="34" charset="0"/>
            </a:endParaRPr>
          </a:p>
        </p:txBody>
      </p:sp>
      <p:sp>
        <p:nvSpPr>
          <p:cNvPr id="7" name="TextBox 6"/>
          <p:cNvSpPr txBox="1"/>
          <p:nvPr/>
        </p:nvSpPr>
        <p:spPr>
          <a:xfrm>
            <a:off x="228600" y="2362200"/>
            <a:ext cx="3733800" cy="2862322"/>
          </a:xfrm>
          <a:prstGeom prst="rect">
            <a:avLst/>
          </a:prstGeom>
          <a:noFill/>
        </p:spPr>
        <p:txBody>
          <a:bodyPr wrap="square" rtlCol="0">
            <a:spAutoFit/>
          </a:bodyPr>
          <a:lstStyle/>
          <a:p>
            <a:pPr algn="just">
              <a:lnSpc>
                <a:spcPct val="200000"/>
              </a:lnSpc>
            </a:pPr>
            <a:r>
              <a:rPr lang="en-US" b="1" dirty="0" smtClean="0">
                <a:latin typeface="Arial" pitchFamily="34" charset="0"/>
                <a:cs typeface="Arial" pitchFamily="34" charset="0"/>
              </a:rPr>
              <a:t>- By blindfolding the child, it is expected that he/she touches the cards with colored silicone and guesses what the drawn shape is.</a:t>
            </a:r>
            <a:endParaRPr lang="en-US" b="1" dirty="0">
              <a:latin typeface="Arial" pitchFamily="34" charset="0"/>
              <a:cs typeface="Arial" pitchFamily="34" charset="0"/>
            </a:endParaRPr>
          </a:p>
        </p:txBody>
      </p:sp>
      <p:pic>
        <p:nvPicPr>
          <p:cNvPr id="7170" name="Picture 2" descr="C:\Users\Valbona\Desktop\Valbona\316420235_832019458063688_3583942439308045514_n.jpg"/>
          <p:cNvPicPr>
            <a:picLocks noChangeAspect="1" noChangeArrowheads="1"/>
          </p:cNvPicPr>
          <p:nvPr/>
        </p:nvPicPr>
        <p:blipFill>
          <a:blip r:embed="rId5" cstate="print"/>
          <a:srcRect/>
          <a:stretch>
            <a:fillRect/>
          </a:stretch>
        </p:blipFill>
        <p:spPr bwMode="auto">
          <a:xfrm>
            <a:off x="4114800" y="1219200"/>
            <a:ext cx="2743200" cy="20510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171" name="Picture 3" descr="C:\Users\Valbona\Desktop\Valbona\316421565_664276648581034_4166207858815593588_n.jpg"/>
          <p:cNvPicPr>
            <a:picLocks noChangeAspect="1" noChangeArrowheads="1"/>
          </p:cNvPicPr>
          <p:nvPr/>
        </p:nvPicPr>
        <p:blipFill>
          <a:blip r:embed="rId6" cstate="print"/>
          <a:srcRect/>
          <a:stretch>
            <a:fillRect/>
          </a:stretch>
        </p:blipFill>
        <p:spPr bwMode="auto">
          <a:xfrm>
            <a:off x="6705600" y="2895600"/>
            <a:ext cx="2286000" cy="20510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172" name="Picture 4" descr="C:\Users\Valbona\Desktop\Valbona\316493780_1259664911273253_9191684958853742186_n.jpg"/>
          <p:cNvPicPr>
            <a:picLocks noChangeAspect="1" noChangeArrowheads="1"/>
          </p:cNvPicPr>
          <p:nvPr/>
        </p:nvPicPr>
        <p:blipFill>
          <a:blip r:embed="rId7" cstate="print"/>
          <a:srcRect/>
          <a:stretch>
            <a:fillRect/>
          </a:stretch>
        </p:blipFill>
        <p:spPr bwMode="auto">
          <a:xfrm>
            <a:off x="4114800" y="4806961"/>
            <a:ext cx="2743200" cy="20510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289</TotalTime>
  <Words>918</Words>
  <Application>Microsoft Office PowerPoint</Application>
  <PresentationFormat>On-screen Show (4:3)</PresentationFormat>
  <Paragraphs>216</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Valbona</cp:lastModifiedBy>
  <cp:revision>25</cp:revision>
  <dcterms:created xsi:type="dcterms:W3CDTF">2021-12-02T04:18:04Z</dcterms:created>
  <dcterms:modified xsi:type="dcterms:W3CDTF">2022-11-20T17:59:06Z</dcterms:modified>
</cp:coreProperties>
</file>